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90" r:id="rId2"/>
  </p:sldMasterIdLst>
  <p:notesMasterIdLst>
    <p:notesMasterId r:id="rId35"/>
  </p:notesMasterIdLst>
  <p:handoutMasterIdLst>
    <p:handoutMasterId r:id="rId36"/>
  </p:handoutMasterIdLst>
  <p:sldIdLst>
    <p:sldId id="660" r:id="rId3"/>
    <p:sldId id="784" r:id="rId4"/>
    <p:sldId id="785" r:id="rId5"/>
    <p:sldId id="786" r:id="rId6"/>
    <p:sldId id="787" r:id="rId7"/>
    <p:sldId id="842" r:id="rId8"/>
    <p:sldId id="843" r:id="rId9"/>
    <p:sldId id="844" r:id="rId10"/>
    <p:sldId id="845" r:id="rId11"/>
    <p:sldId id="846" r:id="rId12"/>
    <p:sldId id="847" r:id="rId13"/>
    <p:sldId id="848" r:id="rId14"/>
    <p:sldId id="849" r:id="rId15"/>
    <p:sldId id="850" r:id="rId16"/>
    <p:sldId id="851" r:id="rId17"/>
    <p:sldId id="852" r:id="rId18"/>
    <p:sldId id="788" r:id="rId19"/>
    <p:sldId id="789" r:id="rId20"/>
    <p:sldId id="790" r:id="rId21"/>
    <p:sldId id="791" r:id="rId22"/>
    <p:sldId id="792" r:id="rId23"/>
    <p:sldId id="793" r:id="rId24"/>
    <p:sldId id="794" r:id="rId25"/>
    <p:sldId id="795" r:id="rId26"/>
    <p:sldId id="863" r:id="rId27"/>
    <p:sldId id="859" r:id="rId28"/>
    <p:sldId id="861" r:id="rId29"/>
    <p:sldId id="797" r:id="rId30"/>
    <p:sldId id="798" r:id="rId31"/>
    <p:sldId id="799" r:id="rId32"/>
    <p:sldId id="800" r:id="rId33"/>
    <p:sldId id="864" r:id="rId34"/>
  </p:sldIdLst>
  <p:sldSz cx="9144000" cy="6858000" type="screen4x3"/>
  <p:notesSz cx="7023100" cy="93091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4A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1" autoAdjust="0"/>
    <p:restoredTop sz="89088" autoAdjust="0"/>
  </p:normalViewPr>
  <p:slideViewPr>
    <p:cSldViewPr snapToGrid="0" snapToObjects="1" showGuides="1">
      <p:cViewPr varScale="1">
        <p:scale>
          <a:sx n="92" d="100"/>
          <a:sy n="92" d="100"/>
        </p:scale>
        <p:origin x="149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574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135458-4E15-4958-AE95-D1AB09808D0C}" type="doc">
      <dgm:prSet loTypeId="urn:microsoft.com/office/officeart/2005/8/layout/cycle8" loCatId="cycle" qsTypeId="urn:microsoft.com/office/officeart/2005/8/quickstyle/3d2" qsCatId="3D" csTypeId="urn:microsoft.com/office/officeart/2005/8/colors/colorful5" csCatId="colorful" phldr="1"/>
      <dgm:spPr/>
      <dgm:t>
        <a:bodyPr/>
        <a:lstStyle/>
        <a:p>
          <a:endParaRPr lang="en-US"/>
        </a:p>
      </dgm:t>
    </dgm:pt>
    <dgm:pt modelId="{DC16F883-FF5F-4780-8A15-EF947B98F6AC}">
      <dgm:prSet phldrT="[Text]"/>
      <dgm:spPr/>
      <dgm:t>
        <a:bodyPr/>
        <a:lstStyle/>
        <a:p>
          <a:r>
            <a:rPr lang="en-US" dirty="0"/>
            <a:t>Sense</a:t>
          </a:r>
        </a:p>
      </dgm:t>
    </dgm:pt>
    <dgm:pt modelId="{6E41B1BB-A8B9-4408-BCC4-1762325B3EAA}" type="parTrans" cxnId="{66C582DB-C08E-4992-B2F9-BF6FCDE23CC5}">
      <dgm:prSet/>
      <dgm:spPr/>
      <dgm:t>
        <a:bodyPr/>
        <a:lstStyle/>
        <a:p>
          <a:endParaRPr lang="en-US"/>
        </a:p>
      </dgm:t>
    </dgm:pt>
    <dgm:pt modelId="{E233C5C5-5549-42D6-A5B8-B7B7F2B8A485}" type="sibTrans" cxnId="{66C582DB-C08E-4992-B2F9-BF6FCDE23CC5}">
      <dgm:prSet/>
      <dgm:spPr/>
      <dgm:t>
        <a:bodyPr/>
        <a:lstStyle/>
        <a:p>
          <a:endParaRPr lang="en-US"/>
        </a:p>
      </dgm:t>
    </dgm:pt>
    <dgm:pt modelId="{5A020A4B-052D-46F1-9F99-C26E1C1AA5EE}">
      <dgm:prSet phldrT="[Text]"/>
      <dgm:spPr/>
      <dgm:t>
        <a:bodyPr/>
        <a:lstStyle/>
        <a:p>
          <a:r>
            <a:rPr lang="en-US" dirty="0"/>
            <a:t>Assess</a:t>
          </a:r>
        </a:p>
      </dgm:t>
    </dgm:pt>
    <dgm:pt modelId="{6DB78947-1D2B-4E9C-BBEC-C695D95DB43C}" type="parTrans" cxnId="{A0190BB0-63F3-478E-8588-A49D6290523E}">
      <dgm:prSet/>
      <dgm:spPr/>
      <dgm:t>
        <a:bodyPr/>
        <a:lstStyle/>
        <a:p>
          <a:endParaRPr lang="en-US"/>
        </a:p>
      </dgm:t>
    </dgm:pt>
    <dgm:pt modelId="{25653472-8656-4E66-9CA9-A18D82CADF17}" type="sibTrans" cxnId="{A0190BB0-63F3-478E-8588-A49D6290523E}">
      <dgm:prSet/>
      <dgm:spPr/>
      <dgm:t>
        <a:bodyPr/>
        <a:lstStyle/>
        <a:p>
          <a:endParaRPr lang="en-US"/>
        </a:p>
      </dgm:t>
    </dgm:pt>
    <dgm:pt modelId="{5F0B79D8-CE64-4361-A1DF-32E519365F5D}">
      <dgm:prSet phldrT="[Text]"/>
      <dgm:spPr/>
      <dgm:t>
        <a:bodyPr/>
        <a:lstStyle/>
        <a:p>
          <a:r>
            <a:rPr lang="en-US" dirty="0"/>
            <a:t>Intervene</a:t>
          </a:r>
        </a:p>
      </dgm:t>
    </dgm:pt>
    <dgm:pt modelId="{F2EF3CDE-091F-4671-AA4F-AC0E7D648006}" type="parTrans" cxnId="{E23BA818-1C02-4FB5-81CA-7B5E4EBC6624}">
      <dgm:prSet/>
      <dgm:spPr/>
      <dgm:t>
        <a:bodyPr/>
        <a:lstStyle/>
        <a:p>
          <a:endParaRPr lang="en-US"/>
        </a:p>
      </dgm:t>
    </dgm:pt>
    <dgm:pt modelId="{92414575-B308-4C31-8EE0-607992E14859}" type="sibTrans" cxnId="{E23BA818-1C02-4FB5-81CA-7B5E4EBC6624}">
      <dgm:prSet/>
      <dgm:spPr/>
      <dgm:t>
        <a:bodyPr/>
        <a:lstStyle/>
        <a:p>
          <a:endParaRPr lang="en-US"/>
        </a:p>
      </dgm:t>
    </dgm:pt>
    <dgm:pt modelId="{6B538B0A-5DBC-4CE9-AC8A-44AFC3FE202D}">
      <dgm:prSet phldrT="[Text]"/>
      <dgm:spPr/>
      <dgm:t>
        <a:bodyPr/>
        <a:lstStyle/>
        <a:p>
          <a:r>
            <a:rPr lang="en-US" dirty="0"/>
            <a:t>Evaluate</a:t>
          </a:r>
        </a:p>
      </dgm:t>
    </dgm:pt>
    <dgm:pt modelId="{7B55535D-4A5D-465E-9DAD-CA2015476CC5}" type="parTrans" cxnId="{73146E40-763C-4473-81C0-55393BF825A4}">
      <dgm:prSet/>
      <dgm:spPr/>
      <dgm:t>
        <a:bodyPr/>
        <a:lstStyle/>
        <a:p>
          <a:endParaRPr lang="en-US"/>
        </a:p>
      </dgm:t>
    </dgm:pt>
    <dgm:pt modelId="{F73797F4-146C-4899-9B5C-9D83F94F5BA7}" type="sibTrans" cxnId="{73146E40-763C-4473-81C0-55393BF825A4}">
      <dgm:prSet/>
      <dgm:spPr/>
      <dgm:t>
        <a:bodyPr/>
        <a:lstStyle/>
        <a:p>
          <a:endParaRPr lang="en-US"/>
        </a:p>
      </dgm:t>
    </dgm:pt>
    <dgm:pt modelId="{8F78C4B7-0D95-46EF-907D-21A98568E865}">
      <dgm:prSet phldrT="[Text]"/>
      <dgm:spPr/>
      <dgm:t>
        <a:bodyPr/>
        <a:lstStyle/>
        <a:p>
          <a:r>
            <a:rPr lang="en-US" dirty="0"/>
            <a:t>Identify</a:t>
          </a:r>
        </a:p>
      </dgm:t>
    </dgm:pt>
    <dgm:pt modelId="{9954ADE1-E0EE-4E05-8A3B-A8C8950EE1B4}" type="sibTrans" cxnId="{E5015FC1-5EB9-4423-BABA-6AA094E26F35}">
      <dgm:prSet/>
      <dgm:spPr/>
      <dgm:t>
        <a:bodyPr/>
        <a:lstStyle/>
        <a:p>
          <a:endParaRPr lang="en-US"/>
        </a:p>
      </dgm:t>
    </dgm:pt>
    <dgm:pt modelId="{744BB683-D704-42D0-904A-D9A5CD3B7809}" type="parTrans" cxnId="{E5015FC1-5EB9-4423-BABA-6AA094E26F35}">
      <dgm:prSet/>
      <dgm:spPr/>
      <dgm:t>
        <a:bodyPr/>
        <a:lstStyle/>
        <a:p>
          <a:endParaRPr lang="en-US"/>
        </a:p>
      </dgm:t>
    </dgm:pt>
    <dgm:pt modelId="{5D2D67B1-4BDF-4B56-B90E-2BEA38488B3F}" type="pres">
      <dgm:prSet presAssocID="{86135458-4E15-4958-AE95-D1AB09808D0C}" presName="compositeShape" presStyleCnt="0">
        <dgm:presLayoutVars>
          <dgm:chMax val="7"/>
          <dgm:dir/>
          <dgm:resizeHandles val="exact"/>
        </dgm:presLayoutVars>
      </dgm:prSet>
      <dgm:spPr/>
      <dgm:t>
        <a:bodyPr/>
        <a:lstStyle/>
        <a:p>
          <a:endParaRPr lang="en-US"/>
        </a:p>
      </dgm:t>
    </dgm:pt>
    <dgm:pt modelId="{D1EF8B2B-AA1C-4685-90E2-36A533E62309}" type="pres">
      <dgm:prSet presAssocID="{86135458-4E15-4958-AE95-D1AB09808D0C}" presName="wedge1" presStyleLbl="node1" presStyleIdx="0" presStyleCnt="5"/>
      <dgm:spPr/>
      <dgm:t>
        <a:bodyPr/>
        <a:lstStyle/>
        <a:p>
          <a:endParaRPr lang="en-US"/>
        </a:p>
      </dgm:t>
    </dgm:pt>
    <dgm:pt modelId="{6CB9F566-2185-47AD-9FD2-4ADE60751EB7}" type="pres">
      <dgm:prSet presAssocID="{86135458-4E15-4958-AE95-D1AB09808D0C}" presName="dummy1a" presStyleCnt="0"/>
      <dgm:spPr/>
    </dgm:pt>
    <dgm:pt modelId="{9F188B8E-6833-4758-B9EE-AB440A541C04}" type="pres">
      <dgm:prSet presAssocID="{86135458-4E15-4958-AE95-D1AB09808D0C}" presName="dummy1b" presStyleCnt="0"/>
      <dgm:spPr/>
    </dgm:pt>
    <dgm:pt modelId="{25E263DF-1580-4E67-9189-07FBCFCC7460}" type="pres">
      <dgm:prSet presAssocID="{86135458-4E15-4958-AE95-D1AB09808D0C}" presName="wedge1Tx" presStyleLbl="node1" presStyleIdx="0" presStyleCnt="5">
        <dgm:presLayoutVars>
          <dgm:chMax val="0"/>
          <dgm:chPref val="0"/>
          <dgm:bulletEnabled val="1"/>
        </dgm:presLayoutVars>
      </dgm:prSet>
      <dgm:spPr/>
      <dgm:t>
        <a:bodyPr/>
        <a:lstStyle/>
        <a:p>
          <a:endParaRPr lang="en-US"/>
        </a:p>
      </dgm:t>
    </dgm:pt>
    <dgm:pt modelId="{A48EED44-29AB-4702-B6EB-6D4479475251}" type="pres">
      <dgm:prSet presAssocID="{86135458-4E15-4958-AE95-D1AB09808D0C}" presName="wedge2" presStyleLbl="node1" presStyleIdx="1" presStyleCnt="5" custLinFactNeighborX="1487" custLinFactNeighborY="2829"/>
      <dgm:spPr/>
      <dgm:t>
        <a:bodyPr/>
        <a:lstStyle/>
        <a:p>
          <a:endParaRPr lang="en-US"/>
        </a:p>
      </dgm:t>
    </dgm:pt>
    <dgm:pt modelId="{DF502250-B764-4C15-AC38-90DE0D407476}" type="pres">
      <dgm:prSet presAssocID="{86135458-4E15-4958-AE95-D1AB09808D0C}" presName="dummy2a" presStyleCnt="0"/>
      <dgm:spPr/>
    </dgm:pt>
    <dgm:pt modelId="{A71DE297-54CE-40A6-A0DF-B06DAA11BF8B}" type="pres">
      <dgm:prSet presAssocID="{86135458-4E15-4958-AE95-D1AB09808D0C}" presName="dummy2b" presStyleCnt="0"/>
      <dgm:spPr/>
    </dgm:pt>
    <dgm:pt modelId="{1E3D1DEC-EEF7-4FA2-96CC-BBDA81DC53BB}" type="pres">
      <dgm:prSet presAssocID="{86135458-4E15-4958-AE95-D1AB09808D0C}" presName="wedge2Tx" presStyleLbl="node1" presStyleIdx="1" presStyleCnt="5">
        <dgm:presLayoutVars>
          <dgm:chMax val="0"/>
          <dgm:chPref val="0"/>
          <dgm:bulletEnabled val="1"/>
        </dgm:presLayoutVars>
      </dgm:prSet>
      <dgm:spPr/>
      <dgm:t>
        <a:bodyPr/>
        <a:lstStyle/>
        <a:p>
          <a:endParaRPr lang="en-US"/>
        </a:p>
      </dgm:t>
    </dgm:pt>
    <dgm:pt modelId="{F545817D-72DA-4A1D-A154-A46031DB2CBE}" type="pres">
      <dgm:prSet presAssocID="{86135458-4E15-4958-AE95-D1AB09808D0C}" presName="wedge3" presStyleLbl="node1" presStyleIdx="2" presStyleCnt="5" custLinFactNeighborX="-539" custLinFactNeighborY="1186"/>
      <dgm:spPr/>
      <dgm:t>
        <a:bodyPr/>
        <a:lstStyle/>
        <a:p>
          <a:endParaRPr lang="en-US"/>
        </a:p>
      </dgm:t>
    </dgm:pt>
    <dgm:pt modelId="{60984FE2-99EF-424F-9583-4E9163EBD764}" type="pres">
      <dgm:prSet presAssocID="{86135458-4E15-4958-AE95-D1AB09808D0C}" presName="dummy3a" presStyleCnt="0"/>
      <dgm:spPr/>
    </dgm:pt>
    <dgm:pt modelId="{A46041A1-2353-4902-B894-CB96AE8D33BF}" type="pres">
      <dgm:prSet presAssocID="{86135458-4E15-4958-AE95-D1AB09808D0C}" presName="dummy3b" presStyleCnt="0"/>
      <dgm:spPr/>
    </dgm:pt>
    <dgm:pt modelId="{17D7ADF5-1646-407B-831D-C97AEEFCC3EE}" type="pres">
      <dgm:prSet presAssocID="{86135458-4E15-4958-AE95-D1AB09808D0C}" presName="wedge3Tx" presStyleLbl="node1" presStyleIdx="2" presStyleCnt="5">
        <dgm:presLayoutVars>
          <dgm:chMax val="0"/>
          <dgm:chPref val="0"/>
          <dgm:bulletEnabled val="1"/>
        </dgm:presLayoutVars>
      </dgm:prSet>
      <dgm:spPr/>
      <dgm:t>
        <a:bodyPr/>
        <a:lstStyle/>
        <a:p>
          <a:endParaRPr lang="en-US"/>
        </a:p>
      </dgm:t>
    </dgm:pt>
    <dgm:pt modelId="{93782A14-9F12-476C-878C-0E3436B582A0}" type="pres">
      <dgm:prSet presAssocID="{86135458-4E15-4958-AE95-D1AB09808D0C}" presName="wedge4" presStyleLbl="node1" presStyleIdx="3" presStyleCnt="5"/>
      <dgm:spPr/>
      <dgm:t>
        <a:bodyPr/>
        <a:lstStyle/>
        <a:p>
          <a:endParaRPr lang="en-US"/>
        </a:p>
      </dgm:t>
    </dgm:pt>
    <dgm:pt modelId="{8B0C8EE9-9ACF-444E-B990-56B9713B270E}" type="pres">
      <dgm:prSet presAssocID="{86135458-4E15-4958-AE95-D1AB09808D0C}" presName="dummy4a" presStyleCnt="0"/>
      <dgm:spPr/>
    </dgm:pt>
    <dgm:pt modelId="{68F0F908-46C9-4118-8FD8-4C09E4F532E9}" type="pres">
      <dgm:prSet presAssocID="{86135458-4E15-4958-AE95-D1AB09808D0C}" presName="dummy4b" presStyleCnt="0"/>
      <dgm:spPr/>
    </dgm:pt>
    <dgm:pt modelId="{B24F4711-23FF-4C11-BE50-2CCFAF9AF367}" type="pres">
      <dgm:prSet presAssocID="{86135458-4E15-4958-AE95-D1AB09808D0C}" presName="wedge4Tx" presStyleLbl="node1" presStyleIdx="3" presStyleCnt="5">
        <dgm:presLayoutVars>
          <dgm:chMax val="0"/>
          <dgm:chPref val="0"/>
          <dgm:bulletEnabled val="1"/>
        </dgm:presLayoutVars>
      </dgm:prSet>
      <dgm:spPr/>
      <dgm:t>
        <a:bodyPr/>
        <a:lstStyle/>
        <a:p>
          <a:endParaRPr lang="en-US"/>
        </a:p>
      </dgm:t>
    </dgm:pt>
    <dgm:pt modelId="{A6ED5238-FD1A-4BCE-A23A-E7115B40C546}" type="pres">
      <dgm:prSet presAssocID="{86135458-4E15-4958-AE95-D1AB09808D0C}" presName="wedge5" presStyleLbl="node1" presStyleIdx="4" presStyleCnt="5" custLinFactNeighborX="-1747" custLinFactNeighborY="-1619"/>
      <dgm:spPr/>
      <dgm:t>
        <a:bodyPr/>
        <a:lstStyle/>
        <a:p>
          <a:endParaRPr lang="en-US"/>
        </a:p>
      </dgm:t>
    </dgm:pt>
    <dgm:pt modelId="{8FA3A342-303B-49E2-A6E8-4C41656B411D}" type="pres">
      <dgm:prSet presAssocID="{86135458-4E15-4958-AE95-D1AB09808D0C}" presName="dummy5a" presStyleCnt="0"/>
      <dgm:spPr/>
    </dgm:pt>
    <dgm:pt modelId="{76D2B148-9EB7-4C79-A4D9-5DC07BDBC116}" type="pres">
      <dgm:prSet presAssocID="{86135458-4E15-4958-AE95-D1AB09808D0C}" presName="dummy5b" presStyleCnt="0"/>
      <dgm:spPr/>
    </dgm:pt>
    <dgm:pt modelId="{EB0D8253-7F07-4CAF-9340-53347B301531}" type="pres">
      <dgm:prSet presAssocID="{86135458-4E15-4958-AE95-D1AB09808D0C}" presName="wedge5Tx" presStyleLbl="node1" presStyleIdx="4" presStyleCnt="5">
        <dgm:presLayoutVars>
          <dgm:chMax val="0"/>
          <dgm:chPref val="0"/>
          <dgm:bulletEnabled val="1"/>
        </dgm:presLayoutVars>
      </dgm:prSet>
      <dgm:spPr/>
      <dgm:t>
        <a:bodyPr/>
        <a:lstStyle/>
        <a:p>
          <a:endParaRPr lang="en-US"/>
        </a:p>
      </dgm:t>
    </dgm:pt>
    <dgm:pt modelId="{BAD8E410-7671-4970-8CBC-02892104242B}" type="pres">
      <dgm:prSet presAssocID="{E233C5C5-5549-42D6-A5B8-B7B7F2B8A485}" presName="arrowWedge1" presStyleLbl="fgSibTrans2D1" presStyleIdx="0" presStyleCnt="5"/>
      <dgm:spPr/>
    </dgm:pt>
    <dgm:pt modelId="{86AB31A1-1B42-465C-B571-D61242A888BD}" type="pres">
      <dgm:prSet presAssocID="{9954ADE1-E0EE-4E05-8A3B-A8C8950EE1B4}" presName="arrowWedge2" presStyleLbl="fgSibTrans2D1" presStyleIdx="1" presStyleCnt="5"/>
      <dgm:spPr/>
    </dgm:pt>
    <dgm:pt modelId="{D424A09A-EAB1-4E89-A801-92097279A82B}" type="pres">
      <dgm:prSet presAssocID="{25653472-8656-4E66-9CA9-A18D82CADF17}" presName="arrowWedge3" presStyleLbl="fgSibTrans2D1" presStyleIdx="2" presStyleCnt="5"/>
      <dgm:spPr/>
    </dgm:pt>
    <dgm:pt modelId="{561574DE-40A7-4324-AC83-F47EA76ADD89}" type="pres">
      <dgm:prSet presAssocID="{92414575-B308-4C31-8EE0-607992E14859}" presName="arrowWedge4" presStyleLbl="fgSibTrans2D1" presStyleIdx="3" presStyleCnt="5"/>
      <dgm:spPr/>
    </dgm:pt>
    <dgm:pt modelId="{C263241A-BA3E-4459-8E3D-0B73EF1919A9}" type="pres">
      <dgm:prSet presAssocID="{F73797F4-146C-4899-9B5C-9D83F94F5BA7}" presName="arrowWedge5" presStyleLbl="fgSibTrans2D1" presStyleIdx="4" presStyleCnt="5"/>
      <dgm:spPr/>
    </dgm:pt>
  </dgm:ptLst>
  <dgm:cxnLst>
    <dgm:cxn modelId="{A0190BB0-63F3-478E-8588-A49D6290523E}" srcId="{86135458-4E15-4958-AE95-D1AB09808D0C}" destId="{5A020A4B-052D-46F1-9F99-C26E1C1AA5EE}" srcOrd="2" destOrd="0" parTransId="{6DB78947-1D2B-4E9C-BBEC-C695D95DB43C}" sibTransId="{25653472-8656-4E66-9CA9-A18D82CADF17}"/>
    <dgm:cxn modelId="{877EF5AA-341F-4362-8BC6-1CDDDFF3FDD5}" type="presOf" srcId="{86135458-4E15-4958-AE95-D1AB09808D0C}" destId="{5D2D67B1-4BDF-4B56-B90E-2BEA38488B3F}" srcOrd="0" destOrd="0" presId="urn:microsoft.com/office/officeart/2005/8/layout/cycle8"/>
    <dgm:cxn modelId="{E23BA818-1C02-4FB5-81CA-7B5E4EBC6624}" srcId="{86135458-4E15-4958-AE95-D1AB09808D0C}" destId="{5F0B79D8-CE64-4361-A1DF-32E519365F5D}" srcOrd="3" destOrd="0" parTransId="{F2EF3CDE-091F-4671-AA4F-AC0E7D648006}" sibTransId="{92414575-B308-4C31-8EE0-607992E14859}"/>
    <dgm:cxn modelId="{04B75AB4-A783-4588-BF10-3586E1815AE4}" type="presOf" srcId="{5F0B79D8-CE64-4361-A1DF-32E519365F5D}" destId="{B24F4711-23FF-4C11-BE50-2CCFAF9AF367}" srcOrd="1" destOrd="0" presId="urn:microsoft.com/office/officeart/2005/8/layout/cycle8"/>
    <dgm:cxn modelId="{CFEF3CBD-C00E-43D6-8D34-FAA377811191}" type="presOf" srcId="{8F78C4B7-0D95-46EF-907D-21A98568E865}" destId="{A48EED44-29AB-4702-B6EB-6D4479475251}" srcOrd="0" destOrd="0" presId="urn:microsoft.com/office/officeart/2005/8/layout/cycle8"/>
    <dgm:cxn modelId="{C9376FA3-D998-4B14-AD39-ACC33EF2C13D}" type="presOf" srcId="{5A020A4B-052D-46F1-9F99-C26E1C1AA5EE}" destId="{17D7ADF5-1646-407B-831D-C97AEEFCC3EE}" srcOrd="1" destOrd="0" presId="urn:microsoft.com/office/officeart/2005/8/layout/cycle8"/>
    <dgm:cxn modelId="{66C582DB-C08E-4992-B2F9-BF6FCDE23CC5}" srcId="{86135458-4E15-4958-AE95-D1AB09808D0C}" destId="{DC16F883-FF5F-4780-8A15-EF947B98F6AC}" srcOrd="0" destOrd="0" parTransId="{6E41B1BB-A8B9-4408-BCC4-1762325B3EAA}" sibTransId="{E233C5C5-5549-42D6-A5B8-B7B7F2B8A485}"/>
    <dgm:cxn modelId="{98CB9AAB-A8ED-448B-8843-370E56898CFC}" type="presOf" srcId="{8F78C4B7-0D95-46EF-907D-21A98568E865}" destId="{1E3D1DEC-EEF7-4FA2-96CC-BBDA81DC53BB}" srcOrd="1" destOrd="0" presId="urn:microsoft.com/office/officeart/2005/8/layout/cycle8"/>
    <dgm:cxn modelId="{F4A3B8B6-49EF-4DBA-A4F6-DDD9D53A6021}" type="presOf" srcId="{6B538B0A-5DBC-4CE9-AC8A-44AFC3FE202D}" destId="{EB0D8253-7F07-4CAF-9340-53347B301531}" srcOrd="1" destOrd="0" presId="urn:microsoft.com/office/officeart/2005/8/layout/cycle8"/>
    <dgm:cxn modelId="{55909F0F-0AE2-450F-897D-F4443D10692D}" type="presOf" srcId="{DC16F883-FF5F-4780-8A15-EF947B98F6AC}" destId="{D1EF8B2B-AA1C-4685-90E2-36A533E62309}" srcOrd="0" destOrd="0" presId="urn:microsoft.com/office/officeart/2005/8/layout/cycle8"/>
    <dgm:cxn modelId="{E5015FC1-5EB9-4423-BABA-6AA094E26F35}" srcId="{86135458-4E15-4958-AE95-D1AB09808D0C}" destId="{8F78C4B7-0D95-46EF-907D-21A98568E865}" srcOrd="1" destOrd="0" parTransId="{744BB683-D704-42D0-904A-D9A5CD3B7809}" sibTransId="{9954ADE1-E0EE-4E05-8A3B-A8C8950EE1B4}"/>
    <dgm:cxn modelId="{7D50B5A4-9E96-41D5-ADC0-033A41D09CCF}" type="presOf" srcId="{5F0B79D8-CE64-4361-A1DF-32E519365F5D}" destId="{93782A14-9F12-476C-878C-0E3436B582A0}" srcOrd="0" destOrd="0" presId="urn:microsoft.com/office/officeart/2005/8/layout/cycle8"/>
    <dgm:cxn modelId="{E00E15DA-10F9-4E14-BEBC-335DD0479447}" type="presOf" srcId="{DC16F883-FF5F-4780-8A15-EF947B98F6AC}" destId="{25E263DF-1580-4E67-9189-07FBCFCC7460}" srcOrd="1" destOrd="0" presId="urn:microsoft.com/office/officeart/2005/8/layout/cycle8"/>
    <dgm:cxn modelId="{37FFEE0F-7338-469D-80CA-4E56B107ACDA}" type="presOf" srcId="{5A020A4B-052D-46F1-9F99-C26E1C1AA5EE}" destId="{F545817D-72DA-4A1D-A154-A46031DB2CBE}" srcOrd="0" destOrd="0" presId="urn:microsoft.com/office/officeart/2005/8/layout/cycle8"/>
    <dgm:cxn modelId="{73146E40-763C-4473-81C0-55393BF825A4}" srcId="{86135458-4E15-4958-AE95-D1AB09808D0C}" destId="{6B538B0A-5DBC-4CE9-AC8A-44AFC3FE202D}" srcOrd="4" destOrd="0" parTransId="{7B55535D-4A5D-465E-9DAD-CA2015476CC5}" sibTransId="{F73797F4-146C-4899-9B5C-9D83F94F5BA7}"/>
    <dgm:cxn modelId="{A1A087E2-4118-4EA1-AF50-1C456C18E5C8}" type="presOf" srcId="{6B538B0A-5DBC-4CE9-AC8A-44AFC3FE202D}" destId="{A6ED5238-FD1A-4BCE-A23A-E7115B40C546}" srcOrd="0" destOrd="0" presId="urn:microsoft.com/office/officeart/2005/8/layout/cycle8"/>
    <dgm:cxn modelId="{97E314B1-B12A-4206-9C07-331CEA90C200}" type="presParOf" srcId="{5D2D67B1-4BDF-4B56-B90E-2BEA38488B3F}" destId="{D1EF8B2B-AA1C-4685-90E2-36A533E62309}" srcOrd="0" destOrd="0" presId="urn:microsoft.com/office/officeart/2005/8/layout/cycle8"/>
    <dgm:cxn modelId="{E53F5F77-DA0B-4EE1-9A6D-39FEE82B9581}" type="presParOf" srcId="{5D2D67B1-4BDF-4B56-B90E-2BEA38488B3F}" destId="{6CB9F566-2185-47AD-9FD2-4ADE60751EB7}" srcOrd="1" destOrd="0" presId="urn:microsoft.com/office/officeart/2005/8/layout/cycle8"/>
    <dgm:cxn modelId="{9A1DDEA7-6A62-4E21-BB96-49272E45FB31}" type="presParOf" srcId="{5D2D67B1-4BDF-4B56-B90E-2BEA38488B3F}" destId="{9F188B8E-6833-4758-B9EE-AB440A541C04}" srcOrd="2" destOrd="0" presId="urn:microsoft.com/office/officeart/2005/8/layout/cycle8"/>
    <dgm:cxn modelId="{2C464A20-75BE-46DB-9C65-367AA984C1AD}" type="presParOf" srcId="{5D2D67B1-4BDF-4B56-B90E-2BEA38488B3F}" destId="{25E263DF-1580-4E67-9189-07FBCFCC7460}" srcOrd="3" destOrd="0" presId="urn:microsoft.com/office/officeart/2005/8/layout/cycle8"/>
    <dgm:cxn modelId="{373DA089-C848-4D3E-A693-075D6A11FAAC}" type="presParOf" srcId="{5D2D67B1-4BDF-4B56-B90E-2BEA38488B3F}" destId="{A48EED44-29AB-4702-B6EB-6D4479475251}" srcOrd="4" destOrd="0" presId="urn:microsoft.com/office/officeart/2005/8/layout/cycle8"/>
    <dgm:cxn modelId="{3C39275B-3560-4F54-9032-F6354930BDC3}" type="presParOf" srcId="{5D2D67B1-4BDF-4B56-B90E-2BEA38488B3F}" destId="{DF502250-B764-4C15-AC38-90DE0D407476}" srcOrd="5" destOrd="0" presId="urn:microsoft.com/office/officeart/2005/8/layout/cycle8"/>
    <dgm:cxn modelId="{FF063867-6C98-42DF-AD8A-194BA51951E7}" type="presParOf" srcId="{5D2D67B1-4BDF-4B56-B90E-2BEA38488B3F}" destId="{A71DE297-54CE-40A6-A0DF-B06DAA11BF8B}" srcOrd="6" destOrd="0" presId="urn:microsoft.com/office/officeart/2005/8/layout/cycle8"/>
    <dgm:cxn modelId="{0BB15A54-2A3A-4E72-9402-79E6413F16F9}" type="presParOf" srcId="{5D2D67B1-4BDF-4B56-B90E-2BEA38488B3F}" destId="{1E3D1DEC-EEF7-4FA2-96CC-BBDA81DC53BB}" srcOrd="7" destOrd="0" presId="urn:microsoft.com/office/officeart/2005/8/layout/cycle8"/>
    <dgm:cxn modelId="{9D075C24-7FAD-45D0-AD10-3A813C85E32E}" type="presParOf" srcId="{5D2D67B1-4BDF-4B56-B90E-2BEA38488B3F}" destId="{F545817D-72DA-4A1D-A154-A46031DB2CBE}" srcOrd="8" destOrd="0" presId="urn:microsoft.com/office/officeart/2005/8/layout/cycle8"/>
    <dgm:cxn modelId="{CE9DDEEA-43AB-4EC6-AF95-D21C221E2D73}" type="presParOf" srcId="{5D2D67B1-4BDF-4B56-B90E-2BEA38488B3F}" destId="{60984FE2-99EF-424F-9583-4E9163EBD764}" srcOrd="9" destOrd="0" presId="urn:microsoft.com/office/officeart/2005/8/layout/cycle8"/>
    <dgm:cxn modelId="{6A216126-E82D-4A57-BF36-BF6760160B5C}" type="presParOf" srcId="{5D2D67B1-4BDF-4B56-B90E-2BEA38488B3F}" destId="{A46041A1-2353-4902-B894-CB96AE8D33BF}" srcOrd="10" destOrd="0" presId="urn:microsoft.com/office/officeart/2005/8/layout/cycle8"/>
    <dgm:cxn modelId="{D91361A3-ADFF-4387-9F81-880E3A7243AA}" type="presParOf" srcId="{5D2D67B1-4BDF-4B56-B90E-2BEA38488B3F}" destId="{17D7ADF5-1646-407B-831D-C97AEEFCC3EE}" srcOrd="11" destOrd="0" presId="urn:microsoft.com/office/officeart/2005/8/layout/cycle8"/>
    <dgm:cxn modelId="{46352254-49D3-4CE7-856C-70885B5B5550}" type="presParOf" srcId="{5D2D67B1-4BDF-4B56-B90E-2BEA38488B3F}" destId="{93782A14-9F12-476C-878C-0E3436B582A0}" srcOrd="12" destOrd="0" presId="urn:microsoft.com/office/officeart/2005/8/layout/cycle8"/>
    <dgm:cxn modelId="{EC94C949-4BAB-4C2C-A3FC-2ED7597E3003}" type="presParOf" srcId="{5D2D67B1-4BDF-4B56-B90E-2BEA38488B3F}" destId="{8B0C8EE9-9ACF-444E-B990-56B9713B270E}" srcOrd="13" destOrd="0" presId="urn:microsoft.com/office/officeart/2005/8/layout/cycle8"/>
    <dgm:cxn modelId="{484AA51C-1C95-472A-8A29-86B4E201E8D1}" type="presParOf" srcId="{5D2D67B1-4BDF-4B56-B90E-2BEA38488B3F}" destId="{68F0F908-46C9-4118-8FD8-4C09E4F532E9}" srcOrd="14" destOrd="0" presId="urn:microsoft.com/office/officeart/2005/8/layout/cycle8"/>
    <dgm:cxn modelId="{9A40AAF3-5F38-4F1D-9704-3C855EB23797}" type="presParOf" srcId="{5D2D67B1-4BDF-4B56-B90E-2BEA38488B3F}" destId="{B24F4711-23FF-4C11-BE50-2CCFAF9AF367}" srcOrd="15" destOrd="0" presId="urn:microsoft.com/office/officeart/2005/8/layout/cycle8"/>
    <dgm:cxn modelId="{307588A3-DECC-40B5-96E4-B1B34FEAA3EB}" type="presParOf" srcId="{5D2D67B1-4BDF-4B56-B90E-2BEA38488B3F}" destId="{A6ED5238-FD1A-4BCE-A23A-E7115B40C546}" srcOrd="16" destOrd="0" presId="urn:microsoft.com/office/officeart/2005/8/layout/cycle8"/>
    <dgm:cxn modelId="{CBB85439-9A5F-48FB-ABFC-6A403F44BA0D}" type="presParOf" srcId="{5D2D67B1-4BDF-4B56-B90E-2BEA38488B3F}" destId="{8FA3A342-303B-49E2-A6E8-4C41656B411D}" srcOrd="17" destOrd="0" presId="urn:microsoft.com/office/officeart/2005/8/layout/cycle8"/>
    <dgm:cxn modelId="{68F64E45-F842-41DA-80A8-E6520E876D39}" type="presParOf" srcId="{5D2D67B1-4BDF-4B56-B90E-2BEA38488B3F}" destId="{76D2B148-9EB7-4C79-A4D9-5DC07BDBC116}" srcOrd="18" destOrd="0" presId="urn:microsoft.com/office/officeart/2005/8/layout/cycle8"/>
    <dgm:cxn modelId="{F98E2ABE-BB73-4C8C-BC1E-2459F45E297F}" type="presParOf" srcId="{5D2D67B1-4BDF-4B56-B90E-2BEA38488B3F}" destId="{EB0D8253-7F07-4CAF-9340-53347B301531}" srcOrd="19" destOrd="0" presId="urn:microsoft.com/office/officeart/2005/8/layout/cycle8"/>
    <dgm:cxn modelId="{B8709092-C8ED-4874-A0C4-6BAB21863435}" type="presParOf" srcId="{5D2D67B1-4BDF-4B56-B90E-2BEA38488B3F}" destId="{BAD8E410-7671-4970-8CBC-02892104242B}" srcOrd="20" destOrd="0" presId="urn:microsoft.com/office/officeart/2005/8/layout/cycle8"/>
    <dgm:cxn modelId="{C4E4AED4-BE4B-4F57-8884-FF5CE29F8B8C}" type="presParOf" srcId="{5D2D67B1-4BDF-4B56-B90E-2BEA38488B3F}" destId="{86AB31A1-1B42-465C-B571-D61242A888BD}" srcOrd="21" destOrd="0" presId="urn:microsoft.com/office/officeart/2005/8/layout/cycle8"/>
    <dgm:cxn modelId="{FB7F76E6-94E4-46BA-A5D1-8B48A14D308C}" type="presParOf" srcId="{5D2D67B1-4BDF-4B56-B90E-2BEA38488B3F}" destId="{D424A09A-EAB1-4E89-A801-92097279A82B}" srcOrd="22" destOrd="0" presId="urn:microsoft.com/office/officeart/2005/8/layout/cycle8"/>
    <dgm:cxn modelId="{623D2CE8-A39A-4EC4-A9B4-4DEA0F84A097}" type="presParOf" srcId="{5D2D67B1-4BDF-4B56-B90E-2BEA38488B3F}" destId="{561574DE-40A7-4324-AC83-F47EA76ADD89}" srcOrd="23" destOrd="0" presId="urn:microsoft.com/office/officeart/2005/8/layout/cycle8"/>
    <dgm:cxn modelId="{3F99253C-92EE-4C30-9C3F-531775F4F86E}" type="presParOf" srcId="{5D2D67B1-4BDF-4B56-B90E-2BEA38488B3F}" destId="{C263241A-BA3E-4459-8E3D-0B73EF1919A9}" srcOrd="24" destOrd="0" presId="urn:microsoft.com/office/officeart/2005/8/layout/cycle8"/>
  </dgm:cxnLst>
  <dgm:bg/>
  <dgm:whole/>
  <dgm:extLst>
    <a:ext uri="http://schemas.microsoft.com/office/drawing/2008/diagram">
      <dsp:dataModelExt xmlns:dsp="http://schemas.microsoft.com/office/drawing/2008/diagram" relId="rId2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EF8B2B-AA1C-4685-90E2-36A533E62309}">
      <dsp:nvSpPr>
        <dsp:cNvPr id="0" name=""/>
        <dsp:cNvSpPr/>
      </dsp:nvSpPr>
      <dsp:spPr>
        <a:xfrm>
          <a:off x="384077" y="92620"/>
          <a:ext cx="1256884" cy="1256884"/>
        </a:xfrm>
        <a:prstGeom prst="pie">
          <a:avLst>
            <a:gd name="adj1" fmla="val 16200000"/>
            <a:gd name="adj2" fmla="val 20520000"/>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a:t>Sense</a:t>
          </a:r>
        </a:p>
      </dsp:txBody>
      <dsp:txXfrm>
        <a:off x="1039752" y="303896"/>
        <a:ext cx="403998" cy="269332"/>
      </dsp:txXfrm>
    </dsp:sp>
    <dsp:sp modelId="{A48EED44-29AB-4702-B6EB-6D4479475251}">
      <dsp:nvSpPr>
        <dsp:cNvPr id="0" name=""/>
        <dsp:cNvSpPr/>
      </dsp:nvSpPr>
      <dsp:spPr>
        <a:xfrm>
          <a:off x="413541" y="161694"/>
          <a:ext cx="1256884" cy="1256884"/>
        </a:xfrm>
        <a:prstGeom prst="pie">
          <a:avLst>
            <a:gd name="adj1" fmla="val 20520000"/>
            <a:gd name="adj2" fmla="val 3240000"/>
          </a:avLst>
        </a:prstGeom>
        <a:gradFill rotWithShape="0">
          <a:gsLst>
            <a:gs pos="0">
              <a:schemeClr val="accent5">
                <a:hueOff val="-2483469"/>
                <a:satOff val="9953"/>
                <a:lumOff val="2157"/>
                <a:alphaOff val="0"/>
                <a:tint val="100000"/>
                <a:shade val="100000"/>
                <a:satMod val="130000"/>
              </a:schemeClr>
            </a:gs>
            <a:gs pos="100000">
              <a:schemeClr val="accent5">
                <a:hueOff val="-2483469"/>
                <a:satOff val="9953"/>
                <a:lumOff val="2157"/>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a:t>Identify</a:t>
          </a:r>
        </a:p>
      </dsp:txBody>
      <dsp:txXfrm>
        <a:off x="1223034" y="735971"/>
        <a:ext cx="374072" cy="299258"/>
      </dsp:txXfrm>
    </dsp:sp>
    <dsp:sp modelId="{F545817D-72DA-4A1D-A154-A46031DB2CBE}">
      <dsp:nvSpPr>
        <dsp:cNvPr id="0" name=""/>
        <dsp:cNvSpPr/>
      </dsp:nvSpPr>
      <dsp:spPr>
        <a:xfrm>
          <a:off x="359647" y="161692"/>
          <a:ext cx="1256884" cy="1256884"/>
        </a:xfrm>
        <a:prstGeom prst="pie">
          <a:avLst>
            <a:gd name="adj1" fmla="val 3240000"/>
            <a:gd name="adj2" fmla="val 7560000"/>
          </a:avLst>
        </a:prstGeom>
        <a:gradFill rotWithShape="0">
          <a:gsLst>
            <a:gs pos="0">
              <a:schemeClr val="accent5">
                <a:hueOff val="-4966938"/>
                <a:satOff val="19906"/>
                <a:lumOff val="4314"/>
                <a:alphaOff val="0"/>
                <a:tint val="100000"/>
                <a:shade val="100000"/>
                <a:satMod val="130000"/>
              </a:schemeClr>
            </a:gs>
            <a:gs pos="100000">
              <a:schemeClr val="accent5">
                <a:hueOff val="-4966938"/>
                <a:satOff val="19906"/>
                <a:lumOff val="4314"/>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a:t>Assess</a:t>
          </a:r>
        </a:p>
      </dsp:txBody>
      <dsp:txXfrm>
        <a:off x="808534" y="1044504"/>
        <a:ext cx="359109" cy="329184"/>
      </dsp:txXfrm>
    </dsp:sp>
    <dsp:sp modelId="{93782A14-9F12-476C-878C-0E3436B582A0}">
      <dsp:nvSpPr>
        <dsp:cNvPr id="0" name=""/>
        <dsp:cNvSpPr/>
      </dsp:nvSpPr>
      <dsp:spPr>
        <a:xfrm>
          <a:off x="337992" y="126137"/>
          <a:ext cx="1256884" cy="1256884"/>
        </a:xfrm>
        <a:prstGeom prst="pie">
          <a:avLst>
            <a:gd name="adj1" fmla="val 7560000"/>
            <a:gd name="adj2" fmla="val 11880000"/>
          </a:avLst>
        </a:prstGeom>
        <a:gradFill rotWithShape="0">
          <a:gsLst>
            <a:gs pos="0">
              <a:schemeClr val="accent5">
                <a:hueOff val="-7450407"/>
                <a:satOff val="29858"/>
                <a:lumOff val="6471"/>
                <a:alphaOff val="0"/>
                <a:tint val="100000"/>
                <a:shade val="100000"/>
                <a:satMod val="130000"/>
              </a:schemeClr>
            </a:gs>
            <a:gs pos="100000">
              <a:schemeClr val="accent5">
                <a:hueOff val="-7450407"/>
                <a:satOff val="29858"/>
                <a:lumOff val="6471"/>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a:t>Intervene</a:t>
          </a:r>
        </a:p>
      </dsp:txBody>
      <dsp:txXfrm>
        <a:off x="411310" y="700413"/>
        <a:ext cx="374072" cy="299258"/>
      </dsp:txXfrm>
    </dsp:sp>
    <dsp:sp modelId="{A6ED5238-FD1A-4BCE-A23A-E7115B40C546}">
      <dsp:nvSpPr>
        <dsp:cNvPr id="0" name=""/>
        <dsp:cNvSpPr/>
      </dsp:nvSpPr>
      <dsp:spPr>
        <a:xfrm>
          <a:off x="326807" y="72271"/>
          <a:ext cx="1256884" cy="1256884"/>
        </a:xfrm>
        <a:prstGeom prst="pie">
          <a:avLst>
            <a:gd name="adj1" fmla="val 11880000"/>
            <a:gd name="adj2" fmla="val 16200000"/>
          </a:avLst>
        </a:prstGeom>
        <a:gradFill rotWithShape="0">
          <a:gsLst>
            <a:gs pos="0">
              <a:schemeClr val="accent5">
                <a:hueOff val="-9933876"/>
                <a:satOff val="39811"/>
                <a:lumOff val="8628"/>
                <a:alphaOff val="0"/>
                <a:tint val="100000"/>
                <a:shade val="100000"/>
                <a:satMod val="130000"/>
              </a:schemeClr>
            </a:gs>
            <a:gs pos="100000">
              <a:schemeClr val="accent5">
                <a:hueOff val="-9933876"/>
                <a:satOff val="39811"/>
                <a:lumOff val="8628"/>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a:t>Evaluate</a:t>
          </a:r>
        </a:p>
      </dsp:txBody>
      <dsp:txXfrm>
        <a:off x="524018" y="283547"/>
        <a:ext cx="403998" cy="269332"/>
      </dsp:txXfrm>
    </dsp:sp>
    <dsp:sp modelId="{BAD8E410-7671-4970-8CBC-02892104242B}">
      <dsp:nvSpPr>
        <dsp:cNvPr id="0" name=""/>
        <dsp:cNvSpPr/>
      </dsp:nvSpPr>
      <dsp:spPr>
        <a:xfrm>
          <a:off x="306211" y="14813"/>
          <a:ext cx="1412498" cy="1412498"/>
        </a:xfrm>
        <a:prstGeom prst="circularArrow">
          <a:avLst>
            <a:gd name="adj1" fmla="val 5085"/>
            <a:gd name="adj2" fmla="val 327528"/>
            <a:gd name="adj3" fmla="val 20192361"/>
            <a:gd name="adj4" fmla="val 16200324"/>
            <a:gd name="adj5" fmla="val 5932"/>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86AB31A1-1B42-465C-B571-D61242A888BD}">
      <dsp:nvSpPr>
        <dsp:cNvPr id="0" name=""/>
        <dsp:cNvSpPr/>
      </dsp:nvSpPr>
      <dsp:spPr>
        <a:xfrm>
          <a:off x="335820" y="83876"/>
          <a:ext cx="1412498" cy="1412498"/>
        </a:xfrm>
        <a:prstGeom prst="circularArrow">
          <a:avLst>
            <a:gd name="adj1" fmla="val 5085"/>
            <a:gd name="adj2" fmla="val 327528"/>
            <a:gd name="adj3" fmla="val 2912753"/>
            <a:gd name="adj4" fmla="val 20519953"/>
            <a:gd name="adj5" fmla="val 5932"/>
          </a:avLst>
        </a:prstGeom>
        <a:solidFill>
          <a:schemeClr val="accent5">
            <a:hueOff val="-2483469"/>
            <a:satOff val="9953"/>
            <a:lumOff val="2157"/>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D424A09A-EAB1-4E89-A801-92097279A82B}">
      <dsp:nvSpPr>
        <dsp:cNvPr id="0" name=""/>
        <dsp:cNvSpPr/>
      </dsp:nvSpPr>
      <dsp:spPr>
        <a:xfrm>
          <a:off x="281840" y="83937"/>
          <a:ext cx="1412498" cy="1412498"/>
        </a:xfrm>
        <a:prstGeom prst="circularArrow">
          <a:avLst>
            <a:gd name="adj1" fmla="val 5085"/>
            <a:gd name="adj2" fmla="val 327528"/>
            <a:gd name="adj3" fmla="val 7232777"/>
            <a:gd name="adj4" fmla="val 3239695"/>
            <a:gd name="adj5" fmla="val 5932"/>
          </a:avLst>
        </a:prstGeom>
        <a:solidFill>
          <a:schemeClr val="accent5">
            <a:hueOff val="-4966938"/>
            <a:satOff val="19906"/>
            <a:lumOff val="4314"/>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561574DE-40A7-4324-AC83-F47EA76ADD89}">
      <dsp:nvSpPr>
        <dsp:cNvPr id="0" name=""/>
        <dsp:cNvSpPr/>
      </dsp:nvSpPr>
      <dsp:spPr>
        <a:xfrm>
          <a:off x="260098" y="48319"/>
          <a:ext cx="1412498" cy="1412498"/>
        </a:xfrm>
        <a:prstGeom prst="circularArrow">
          <a:avLst>
            <a:gd name="adj1" fmla="val 5085"/>
            <a:gd name="adj2" fmla="val 327528"/>
            <a:gd name="adj3" fmla="val 11552519"/>
            <a:gd name="adj4" fmla="val 7559718"/>
            <a:gd name="adj5" fmla="val 5932"/>
          </a:avLst>
        </a:prstGeom>
        <a:solidFill>
          <a:schemeClr val="accent5">
            <a:hueOff val="-7450407"/>
            <a:satOff val="29858"/>
            <a:lumOff val="6471"/>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C263241A-BA3E-4459-8E3D-0B73EF1919A9}">
      <dsp:nvSpPr>
        <dsp:cNvPr id="0" name=""/>
        <dsp:cNvSpPr/>
      </dsp:nvSpPr>
      <dsp:spPr>
        <a:xfrm>
          <a:off x="249059" y="-5535"/>
          <a:ext cx="1412498" cy="1412498"/>
        </a:xfrm>
        <a:prstGeom prst="circularArrow">
          <a:avLst>
            <a:gd name="adj1" fmla="val 5085"/>
            <a:gd name="adj2" fmla="val 327528"/>
            <a:gd name="adj3" fmla="val 15872148"/>
            <a:gd name="adj4" fmla="val 11880111"/>
            <a:gd name="adj5" fmla="val 5932"/>
          </a:avLst>
        </a:prstGeom>
        <a:solidFill>
          <a:schemeClr val="accent5">
            <a:hueOff val="-9933876"/>
            <a:satOff val="39811"/>
            <a:lumOff val="8628"/>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238"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8275" y="0"/>
            <a:ext cx="3043238" cy="466725"/>
          </a:xfrm>
          <a:prstGeom prst="rect">
            <a:avLst/>
          </a:prstGeom>
        </p:spPr>
        <p:txBody>
          <a:bodyPr vert="horz" lIns="91440" tIns="45720" rIns="91440" bIns="45720" rtlCol="0"/>
          <a:lstStyle>
            <a:lvl1pPr algn="r">
              <a:defRPr sz="1200"/>
            </a:lvl1pPr>
          </a:lstStyle>
          <a:p>
            <a:fld id="{0CD74C93-9781-4BD8-85E6-BAE8C61932FF}" type="datetimeFigureOut">
              <a:rPr lang="en-US" smtClean="0"/>
              <a:t>4/26/2018</a:t>
            </a:fld>
            <a:endParaRPr lang="en-US"/>
          </a:p>
        </p:txBody>
      </p:sp>
      <p:sp>
        <p:nvSpPr>
          <p:cNvPr id="4" name="Footer Placeholder 3"/>
          <p:cNvSpPr>
            <a:spLocks noGrp="1"/>
          </p:cNvSpPr>
          <p:nvPr>
            <p:ph type="ftr" sz="quarter" idx="2"/>
          </p:nvPr>
        </p:nvSpPr>
        <p:spPr>
          <a:xfrm>
            <a:off x="0" y="8842375"/>
            <a:ext cx="3043238"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8275" y="8842375"/>
            <a:ext cx="3043238" cy="466725"/>
          </a:xfrm>
          <a:prstGeom prst="rect">
            <a:avLst/>
          </a:prstGeom>
        </p:spPr>
        <p:txBody>
          <a:bodyPr vert="horz" lIns="91440" tIns="45720" rIns="91440" bIns="45720" rtlCol="0" anchor="b"/>
          <a:lstStyle>
            <a:lvl1pPr algn="r">
              <a:defRPr sz="1200"/>
            </a:lvl1pPr>
          </a:lstStyle>
          <a:p>
            <a:fld id="{DE5F347A-BA28-4F80-AE50-954B2C63DDE1}" type="slidenum">
              <a:rPr lang="en-US" smtClean="0"/>
              <a:t>‹#›</a:t>
            </a:fld>
            <a:endParaRPr lang="en-US"/>
          </a:p>
        </p:txBody>
      </p:sp>
    </p:spTree>
    <p:extLst>
      <p:ext uri="{BB962C8B-B14F-4D97-AF65-F5344CB8AC3E}">
        <p14:creationId xmlns:p14="http://schemas.microsoft.com/office/powerpoint/2010/main" val="26970237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vl1pPr>
          </a:lstStyle>
          <a:p>
            <a:fld id="{292B1E88-71FA-484B-AC9E-F89AEDBF66A7}" type="datetimeFigureOut">
              <a:rPr lang="en-US" smtClean="0"/>
              <a:t>4/26/2018</a:t>
            </a:fld>
            <a:endParaRPr lang="en-US"/>
          </a:p>
        </p:txBody>
      </p:sp>
      <p:sp>
        <p:nvSpPr>
          <p:cNvPr id="4" name="Slide Image Placeholder 3"/>
          <p:cNvSpPr>
            <a:spLocks noGrp="1" noRot="1" noChangeAspect="1"/>
          </p:cNvSpPr>
          <p:nvPr>
            <p:ph type="sldImg" idx="2"/>
          </p:nvPr>
        </p:nvSpPr>
        <p:spPr>
          <a:xfrm>
            <a:off x="1184275" y="698500"/>
            <a:ext cx="4654550" cy="3490913"/>
          </a:xfrm>
          <a:prstGeom prst="rect">
            <a:avLst/>
          </a:prstGeom>
          <a:noFill/>
          <a:ln w="12700">
            <a:solidFill>
              <a:prstClr val="black"/>
            </a:solidFill>
          </a:ln>
        </p:spPr>
        <p:txBody>
          <a:bodyPr vert="horz" lIns="93324" tIns="46662" rIns="93324" bIns="46662" rtlCol="0" anchor="ctr"/>
          <a:lstStyle/>
          <a:p>
            <a:endParaRPr lang="en-US"/>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a:p>
        </p:txBody>
      </p:sp>
      <p:sp>
        <p:nvSpPr>
          <p:cNvPr id="7" name="Slide Number Placeholder 6"/>
          <p:cNvSpPr>
            <a:spLocks noGrp="1"/>
          </p:cNvSpPr>
          <p:nvPr>
            <p:ph type="sldNum" sz="quarter" idx="5"/>
          </p:nvPr>
        </p:nvSpPr>
        <p:spPr>
          <a:xfrm>
            <a:off x="3978132" y="8842029"/>
            <a:ext cx="3043343" cy="465455"/>
          </a:xfrm>
          <a:prstGeom prst="rect">
            <a:avLst/>
          </a:prstGeom>
        </p:spPr>
        <p:txBody>
          <a:bodyPr vert="horz" lIns="93324" tIns="46662" rIns="93324" bIns="46662" rtlCol="0" anchor="b"/>
          <a:lstStyle>
            <a:lvl1pPr algn="r">
              <a:defRPr sz="1200"/>
            </a:lvl1pPr>
          </a:lstStyle>
          <a:p>
            <a:fld id="{11FEF364-B144-4530-9C37-96B4DCFF7224}" type="slidenum">
              <a:rPr lang="en-US" smtClean="0"/>
              <a:t>‹#›</a:t>
            </a:fld>
            <a:endParaRPr lang="en-US"/>
          </a:p>
        </p:txBody>
      </p:sp>
    </p:spTree>
    <p:extLst>
      <p:ext uri="{BB962C8B-B14F-4D97-AF65-F5344CB8AC3E}">
        <p14:creationId xmlns:p14="http://schemas.microsoft.com/office/powerpoint/2010/main" val="2336385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Rot="1" noChangeAspect="1" noChangeArrowheads="1" noTextEdit="1"/>
          </p:cNvSpPr>
          <p:nvPr>
            <p:ph type="sldImg"/>
          </p:nvPr>
        </p:nvSpPr>
        <p:spPr>
          <a:ln/>
        </p:spPr>
      </p:sp>
      <p:sp>
        <p:nvSpPr>
          <p:cNvPr id="20482" name="Rectangle 3"/>
          <p:cNvSpPr>
            <a:spLocks noGrp="1" noChangeArrowheads="1"/>
          </p:cNvSpPr>
          <p:nvPr>
            <p:ph type="body" idx="1"/>
          </p:nvPr>
        </p:nvSpPr>
        <p:spPr>
          <a:noFill/>
          <a:ln/>
        </p:spPr>
        <p:txBody>
          <a:bodyPr/>
          <a:lstStyle/>
          <a:p>
            <a:endParaRPr lang="el-GR" smtClean="0"/>
          </a:p>
        </p:txBody>
      </p:sp>
    </p:spTree>
    <p:extLst>
      <p:ext uri="{BB962C8B-B14F-4D97-AF65-F5344CB8AC3E}">
        <p14:creationId xmlns:p14="http://schemas.microsoft.com/office/powerpoint/2010/main" val="2517120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Grp="1" noRot="1" noChangeAspect="1" noChangeArrowheads="1" noTextEdit="1"/>
          </p:cNvSpPr>
          <p:nvPr>
            <p:ph type="sldImg"/>
          </p:nvPr>
        </p:nvSpPr>
        <p:spPr>
          <a:ln/>
        </p:spPr>
      </p:sp>
      <p:sp>
        <p:nvSpPr>
          <p:cNvPr id="303107" name="Rectangle 3"/>
          <p:cNvSpPr>
            <a:spLocks noGrp="1" noChangeArrowheads="1"/>
          </p:cNvSpPr>
          <p:nvPr>
            <p:ph type="body" idx="1"/>
          </p:nvPr>
        </p:nvSpPr>
        <p:spPr>
          <a:xfrm>
            <a:off x="698500" y="4403725"/>
            <a:ext cx="5588000" cy="4171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4115660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noRot="1" noChangeAspect="1" noChangeArrowheads="1" noTextEdit="1"/>
          </p:cNvSpPr>
          <p:nvPr>
            <p:ph type="sldImg"/>
          </p:nvPr>
        </p:nvSpPr>
        <p:spPr>
          <a:ln/>
        </p:spPr>
      </p:sp>
      <p:sp>
        <p:nvSpPr>
          <p:cNvPr id="305155" name="Rectangle 3"/>
          <p:cNvSpPr>
            <a:spLocks noGrp="1" noChangeArrowheads="1"/>
          </p:cNvSpPr>
          <p:nvPr>
            <p:ph type="body" idx="1"/>
          </p:nvPr>
        </p:nvSpPr>
        <p:spPr>
          <a:xfrm>
            <a:off x="698500" y="4403725"/>
            <a:ext cx="5588000" cy="4171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84817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Grp="1" noRot="1" noChangeAspect="1" noChangeArrowheads="1" noTextEdit="1"/>
          </p:cNvSpPr>
          <p:nvPr>
            <p:ph type="sldImg"/>
          </p:nvPr>
        </p:nvSpPr>
        <p:spPr>
          <a:ln/>
        </p:spPr>
      </p:sp>
      <p:sp>
        <p:nvSpPr>
          <p:cNvPr id="318467" name="Rectangle 3"/>
          <p:cNvSpPr>
            <a:spLocks noGrp="1" noChangeArrowheads="1"/>
          </p:cNvSpPr>
          <p:nvPr>
            <p:ph type="body" idx="1"/>
          </p:nvPr>
        </p:nvSpPr>
        <p:spPr>
          <a:xfrm>
            <a:off x="698500" y="4403725"/>
            <a:ext cx="5588000" cy="4171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97949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13"/>
          <p:cNvSpPr txBox="1">
            <a:spLocks noGrp="1" noChangeArrowheads="1"/>
          </p:cNvSpPr>
          <p:nvPr/>
        </p:nvSpPr>
        <p:spPr bwMode="auto">
          <a:xfrm>
            <a:off x="3956050" y="8807450"/>
            <a:ext cx="30289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84" tIns="46041" rIns="92084" bIns="46041" anchor="b"/>
          <a:lstStyle>
            <a:lvl1pPr defTabSz="919163">
              <a:defRPr>
                <a:solidFill>
                  <a:schemeClr val="tx1"/>
                </a:solidFill>
                <a:latin typeface="Arial" panose="020B0604020202020204" pitchFamily="34" charset="0"/>
              </a:defRPr>
            </a:lvl1pPr>
            <a:lvl2pPr marL="742950" indent="-285750" defTabSz="919163">
              <a:defRPr>
                <a:solidFill>
                  <a:schemeClr val="tx1"/>
                </a:solidFill>
                <a:latin typeface="Arial" panose="020B0604020202020204" pitchFamily="34" charset="0"/>
              </a:defRPr>
            </a:lvl2pPr>
            <a:lvl3pPr marL="1143000" indent="-228600" defTabSz="919163">
              <a:defRPr>
                <a:solidFill>
                  <a:schemeClr val="tx1"/>
                </a:solidFill>
                <a:latin typeface="Arial" panose="020B0604020202020204" pitchFamily="34" charset="0"/>
              </a:defRPr>
            </a:lvl3pPr>
            <a:lvl4pPr marL="1600200" indent="-228600" defTabSz="919163">
              <a:defRPr>
                <a:solidFill>
                  <a:schemeClr val="tx1"/>
                </a:solidFill>
                <a:latin typeface="Arial" panose="020B0604020202020204" pitchFamily="34" charset="0"/>
              </a:defRPr>
            </a:lvl4pPr>
            <a:lvl5pPr marL="2057400" indent="-228600" defTabSz="919163">
              <a:defRPr>
                <a:solidFill>
                  <a:schemeClr val="tx1"/>
                </a:solidFill>
                <a:latin typeface="Arial" panose="020B0604020202020204" pitchFamily="34" charset="0"/>
              </a:defRPr>
            </a:lvl5pPr>
            <a:lvl6pPr marL="2514600" indent="-228600" defTabSz="919163" eaLnBrk="0" fontAlgn="base" hangingPunct="0">
              <a:spcBef>
                <a:spcPct val="0"/>
              </a:spcBef>
              <a:spcAft>
                <a:spcPct val="0"/>
              </a:spcAft>
              <a:defRPr>
                <a:solidFill>
                  <a:schemeClr val="tx1"/>
                </a:solidFill>
                <a:latin typeface="Arial" panose="020B0604020202020204" pitchFamily="34" charset="0"/>
              </a:defRPr>
            </a:lvl6pPr>
            <a:lvl7pPr marL="2971800" indent="-228600" defTabSz="919163" eaLnBrk="0" fontAlgn="base" hangingPunct="0">
              <a:spcBef>
                <a:spcPct val="0"/>
              </a:spcBef>
              <a:spcAft>
                <a:spcPct val="0"/>
              </a:spcAft>
              <a:defRPr>
                <a:solidFill>
                  <a:schemeClr val="tx1"/>
                </a:solidFill>
                <a:latin typeface="Arial" panose="020B0604020202020204" pitchFamily="34" charset="0"/>
              </a:defRPr>
            </a:lvl7pPr>
            <a:lvl8pPr marL="3429000" indent="-228600" defTabSz="919163" eaLnBrk="0" fontAlgn="base" hangingPunct="0">
              <a:spcBef>
                <a:spcPct val="0"/>
              </a:spcBef>
              <a:spcAft>
                <a:spcPct val="0"/>
              </a:spcAft>
              <a:defRPr>
                <a:solidFill>
                  <a:schemeClr val="tx1"/>
                </a:solidFill>
                <a:latin typeface="Arial" panose="020B0604020202020204" pitchFamily="34" charset="0"/>
              </a:defRPr>
            </a:lvl8pPr>
            <a:lvl9pPr marL="3886200" indent="-228600" defTabSz="919163" eaLnBrk="0" fontAlgn="base" hangingPunct="0">
              <a:spcBef>
                <a:spcPct val="0"/>
              </a:spcBef>
              <a:spcAft>
                <a:spcPct val="0"/>
              </a:spcAft>
              <a:defRPr>
                <a:solidFill>
                  <a:schemeClr val="tx1"/>
                </a:solidFill>
                <a:latin typeface="Arial" panose="020B0604020202020204" pitchFamily="34" charset="0"/>
              </a:defRPr>
            </a:lvl9pPr>
          </a:lstStyle>
          <a:p>
            <a:pPr algn="r"/>
            <a:fld id="{B7A9BF8F-9099-49C8-A271-8FA4F2570CED}" type="slidenum">
              <a:rPr lang="zh-CN" altLang="en-US" sz="1200">
                <a:solidFill>
                  <a:srgbClr val="000000"/>
                </a:solidFill>
                <a:latin typeface="Times New Roman" panose="02020603050405020304" pitchFamily="18" charset="0"/>
              </a:rPr>
              <a:pPr algn="r"/>
              <a:t>15</a:t>
            </a:fld>
            <a:endParaRPr lang="en-US" altLang="zh-CN" sz="1200">
              <a:solidFill>
                <a:srgbClr val="000000"/>
              </a:solidFill>
              <a:latin typeface="Times New Roman" panose="02020603050405020304" pitchFamily="18" charset="0"/>
            </a:endParaRPr>
          </a:p>
        </p:txBody>
      </p:sp>
      <p:sp>
        <p:nvSpPr>
          <p:cNvPr id="321539" name="Rectangle 2"/>
          <p:cNvSpPr>
            <a:spLocks noGrp="1" noRot="1" noChangeAspect="1" noChangeArrowheads="1" noTextEdit="1"/>
          </p:cNvSpPr>
          <p:nvPr>
            <p:ph type="sldImg"/>
          </p:nvPr>
        </p:nvSpPr>
        <p:spPr>
          <a:ln/>
        </p:spPr>
      </p:sp>
      <p:sp>
        <p:nvSpPr>
          <p:cNvPr id="321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pPr>
            <a:r>
              <a:rPr lang="en-US" altLang="en-US" sz="700" smtClean="0">
                <a:latin typeface="Calibri" panose="020F0502020204030204" pitchFamily="34" charset="0"/>
              </a:rPr>
              <a:t>Dr. Farnam Jahanian, assistant director,  NSF</a:t>
            </a:r>
          </a:p>
          <a:p>
            <a:pPr>
              <a:lnSpc>
                <a:spcPct val="80000"/>
              </a:lnSpc>
            </a:pPr>
            <a:endParaRPr lang="en-US" altLang="en-US" sz="700" smtClean="0">
              <a:latin typeface="Calibri" panose="020F0502020204030204" pitchFamily="34" charset="0"/>
            </a:endParaRPr>
          </a:p>
          <a:p>
            <a:pPr>
              <a:lnSpc>
                <a:spcPct val="80000"/>
              </a:lnSpc>
            </a:pPr>
            <a:r>
              <a:rPr lang="en-US" altLang="en-US" sz="700" smtClean="0">
                <a:latin typeface="Calibri" panose="020F0502020204030204" pitchFamily="34" charset="0"/>
              </a:rPr>
              <a:t>The melding of the cyber world with the physical world, a trend that will continue to accelerate in the coming decades as a breathtaking pace of advances has brought computing and communication into all facets of our society, and allows us to record and observe a wide set of phenomena: </a:t>
            </a:r>
          </a:p>
          <a:p>
            <a:pPr>
              <a:lnSpc>
                <a:spcPct val="80000"/>
              </a:lnSpc>
            </a:pPr>
            <a:endParaRPr lang="en-US" altLang="en-US" sz="700" smtClean="0">
              <a:latin typeface="Calibri" panose="020F0502020204030204" pitchFamily="34" charset="0"/>
            </a:endParaRPr>
          </a:p>
          <a:p>
            <a:pPr>
              <a:lnSpc>
                <a:spcPct val="80000"/>
              </a:lnSpc>
            </a:pPr>
            <a:r>
              <a:rPr lang="en-US" altLang="en-US" sz="700" smtClean="0">
                <a:latin typeface="Calibri" panose="020F0502020204030204" pitchFamily="34" charset="0"/>
              </a:rPr>
              <a:t>-- sensing environmental information (air quality, beech erosion),</a:t>
            </a:r>
          </a:p>
          <a:p>
            <a:pPr>
              <a:lnSpc>
                <a:spcPct val="80000"/>
              </a:lnSpc>
            </a:pPr>
            <a:r>
              <a:rPr lang="en-US" altLang="en-US" sz="700" smtClean="0">
                <a:latin typeface="Calibri" panose="020F0502020204030204" pitchFamily="34" charset="0"/>
              </a:rPr>
              <a:t>-- physical structural information (health of bridges and buildings, power consumption of buildings and campuses)</a:t>
            </a:r>
          </a:p>
          <a:p>
            <a:pPr>
              <a:lnSpc>
                <a:spcPct val="80000"/>
              </a:lnSpc>
            </a:pPr>
            <a:r>
              <a:rPr lang="en-US" altLang="en-US" sz="700" smtClean="0">
                <a:latin typeface="Calibri" panose="020F0502020204030204" pitchFamily="34" charset="0"/>
              </a:rPr>
              <a:t>-- social data</a:t>
            </a:r>
          </a:p>
          <a:p>
            <a:pPr>
              <a:lnSpc>
                <a:spcPct val="80000"/>
              </a:lnSpc>
              <a:buFontTx/>
              <a:buChar char="-"/>
            </a:pPr>
            <a:r>
              <a:rPr lang="en-US" altLang="en-US" sz="700" smtClean="0">
                <a:latin typeface="Calibri" panose="020F0502020204030204" pitchFamily="34" charset="0"/>
              </a:rPr>
              <a:t>and  health information. </a:t>
            </a:r>
          </a:p>
          <a:p>
            <a:pPr>
              <a:lnSpc>
                <a:spcPct val="80000"/>
              </a:lnSpc>
            </a:pPr>
            <a:endParaRPr lang="en-US" altLang="en-US" sz="700" smtClean="0">
              <a:latin typeface="Calibri" panose="020F0502020204030204" pitchFamily="34" charset="0"/>
            </a:endParaRPr>
          </a:p>
          <a:p>
            <a:pPr>
              <a:lnSpc>
                <a:spcPct val="80000"/>
              </a:lnSpc>
            </a:pPr>
            <a:r>
              <a:rPr lang="en-US" altLang="en-US" sz="700" smtClean="0">
                <a:latin typeface="Calibri" panose="020F0502020204030204" pitchFamily="34" charset="0"/>
              </a:rPr>
              <a:t>In our community, this is being ushered in by widespread deployment of low-power sensors ranging </a:t>
            </a:r>
          </a:p>
          <a:p>
            <a:pPr>
              <a:lnSpc>
                <a:spcPct val="80000"/>
              </a:lnSpc>
            </a:pPr>
            <a:r>
              <a:rPr lang="en-US" altLang="en-US" sz="700" smtClean="0">
                <a:latin typeface="Calibri" panose="020F0502020204030204" pitchFamily="34" charset="0"/>
              </a:rPr>
              <a:t>-- from tiny specialized communicating processors (</a:t>
            </a:r>
            <a:r>
              <a:rPr lang="ja-JP" altLang="en-US" sz="700" smtClean="0">
                <a:latin typeface="Calibri" panose="020F0502020204030204" pitchFamily="34" charset="0"/>
              </a:rPr>
              <a:t>“</a:t>
            </a:r>
            <a:r>
              <a:rPr lang="en-US" altLang="ja-JP" sz="700" smtClean="0">
                <a:latin typeface="Calibri" panose="020F0502020204030204" pitchFamily="34" charset="0"/>
              </a:rPr>
              <a:t>smart dust</a:t>
            </a:r>
            <a:r>
              <a:rPr lang="ja-JP" altLang="en-US" sz="700" smtClean="0">
                <a:latin typeface="Calibri" panose="020F0502020204030204" pitchFamily="34" charset="0"/>
              </a:rPr>
              <a:t>”</a:t>
            </a:r>
            <a:r>
              <a:rPr lang="en-US" altLang="ja-JP" sz="700" smtClean="0">
                <a:latin typeface="Calibri" panose="020F0502020204030204" pitchFamily="34" charset="0"/>
              </a:rPr>
              <a:t>) and </a:t>
            </a:r>
          </a:p>
          <a:p>
            <a:pPr>
              <a:lnSpc>
                <a:spcPct val="80000"/>
              </a:lnSpc>
            </a:pPr>
            <a:r>
              <a:rPr lang="en-US" altLang="en-US" sz="700" smtClean="0">
                <a:latin typeface="Calibri" panose="020F0502020204030204" pitchFamily="34" charset="0"/>
              </a:rPr>
              <a:t>-- specialized sensors (in body sensors, structural sensors, power sensors) to </a:t>
            </a:r>
          </a:p>
          <a:p>
            <a:pPr>
              <a:lnSpc>
                <a:spcPct val="80000"/>
              </a:lnSpc>
            </a:pPr>
            <a:r>
              <a:rPr lang="en-US" altLang="en-US" sz="700" smtClean="0">
                <a:latin typeface="Calibri" panose="020F0502020204030204" pitchFamily="34" charset="0"/>
              </a:rPr>
              <a:t>-- mobile phone-based sensors (geolocation, vibration, etc). </a:t>
            </a:r>
          </a:p>
          <a:p>
            <a:pPr>
              <a:lnSpc>
                <a:spcPct val="80000"/>
              </a:lnSpc>
            </a:pPr>
            <a:r>
              <a:rPr lang="en-US" altLang="en-US" sz="700" smtClean="0">
                <a:latin typeface="Calibri" panose="020F0502020204030204" pitchFamily="34" charset="0"/>
              </a:rPr>
              <a:t> </a:t>
            </a:r>
          </a:p>
          <a:p>
            <a:pPr>
              <a:lnSpc>
                <a:spcPct val="80000"/>
              </a:lnSpc>
            </a:pPr>
            <a:r>
              <a:rPr lang="en-US" altLang="en-US" sz="700" smtClean="0">
                <a:latin typeface="Calibri" panose="020F0502020204030204" pitchFamily="34" charset="0"/>
              </a:rPr>
              <a:t>Of course, we can often do more than just monitor and observe: </a:t>
            </a:r>
          </a:p>
          <a:p>
            <a:pPr>
              <a:lnSpc>
                <a:spcPct val="80000"/>
              </a:lnSpc>
            </a:pPr>
            <a:r>
              <a:rPr lang="en-US" altLang="en-US" sz="700" smtClean="0">
                <a:latin typeface="Calibri" panose="020F0502020204030204" pitchFamily="34" charset="0"/>
              </a:rPr>
              <a:t>we can combine disparate sources of data to create a deeper form of reasoning, and we can make decisions, i.e. control or react</a:t>
            </a:r>
          </a:p>
          <a:p>
            <a:pPr>
              <a:lnSpc>
                <a:spcPct val="80000"/>
              </a:lnSpc>
            </a:pPr>
            <a:r>
              <a:rPr lang="en-US" altLang="en-US" sz="700" smtClean="0">
                <a:latin typeface="Calibri" panose="020F0502020204030204" pitchFamily="34" charset="0"/>
              </a:rPr>
              <a:t> </a:t>
            </a:r>
          </a:p>
          <a:p>
            <a:pPr eaLnBrk="1" hangingPunct="1">
              <a:lnSpc>
                <a:spcPct val="80000"/>
              </a:lnSpc>
              <a:spcBef>
                <a:spcPct val="0"/>
              </a:spcBef>
            </a:pPr>
            <a:r>
              <a:rPr lang="en-US" altLang="en-US" sz="700" smtClean="0"/>
              <a:t>Instrument, observe, analyze and respond.</a:t>
            </a:r>
          </a:p>
        </p:txBody>
      </p:sp>
    </p:spTree>
    <p:extLst>
      <p:ext uri="{BB962C8B-B14F-4D97-AF65-F5344CB8AC3E}">
        <p14:creationId xmlns:p14="http://schemas.microsoft.com/office/powerpoint/2010/main" val="883738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Rot="1" noChangeAspect="1" noChangeArrowheads="1" noTextEdit="1"/>
          </p:cNvSpPr>
          <p:nvPr>
            <p:ph type="sldImg"/>
          </p:nvPr>
        </p:nvSpPr>
        <p:spPr>
          <a:ln/>
        </p:spPr>
      </p:sp>
      <p:sp>
        <p:nvSpPr>
          <p:cNvPr id="323587" name="Rectangle 3"/>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876859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p:spPr>
        <p:txBody>
          <a:bodyPr/>
          <a:lstStyle/>
          <a:p>
            <a:endParaRPr lang="en-US" altLang="en-US" smtClean="0">
              <a:latin typeface="Arial" panose="020B0604020202020204" pitchFamily="34" charset="0"/>
            </a:endParaRPr>
          </a:p>
        </p:txBody>
      </p:sp>
      <p:sp>
        <p:nvSpPr>
          <p:cNvPr id="49156" name="Slide Number Placeholder 3"/>
          <p:cNvSpPr>
            <a:spLocks noGrp="1"/>
          </p:cNvSpPr>
          <p:nvPr>
            <p:ph type="sldNum" sz="quarter" idx="5"/>
          </p:nvPr>
        </p:nvSpPr>
        <p:spPr>
          <a:noFill/>
        </p:spPr>
        <p:txBody>
          <a:bodyPr/>
          <a:lstStyle>
            <a:lvl1pPr defTabSz="931863">
              <a:defRPr>
                <a:solidFill>
                  <a:schemeClr val="tx1"/>
                </a:solidFill>
                <a:latin typeface="Arial" panose="020B0604020202020204" pitchFamily="34" charset="0"/>
              </a:defRPr>
            </a:lvl1pPr>
            <a:lvl2pPr defTabSz="931863">
              <a:defRPr>
                <a:solidFill>
                  <a:schemeClr val="tx1"/>
                </a:solidFill>
                <a:latin typeface="Arial" panose="020B0604020202020204" pitchFamily="34" charset="0"/>
              </a:defRPr>
            </a:lvl2pPr>
            <a:lvl3pPr defTabSz="931863">
              <a:defRPr>
                <a:solidFill>
                  <a:schemeClr val="tx1"/>
                </a:solidFill>
                <a:latin typeface="Arial" panose="020B0604020202020204" pitchFamily="34" charset="0"/>
              </a:defRPr>
            </a:lvl3pPr>
            <a:lvl4pPr defTabSz="931863">
              <a:defRPr>
                <a:solidFill>
                  <a:schemeClr val="tx1"/>
                </a:solidFill>
                <a:latin typeface="Arial" panose="020B0604020202020204" pitchFamily="34" charset="0"/>
              </a:defRPr>
            </a:lvl4pPr>
            <a:lvl5pPr defTabSz="931863">
              <a:defRPr>
                <a:solidFill>
                  <a:schemeClr val="tx1"/>
                </a:solidFill>
                <a:latin typeface="Arial" panose="020B0604020202020204" pitchFamily="34" charset="0"/>
              </a:defRPr>
            </a:lvl5pPr>
            <a:lvl6pPr marL="2284413" indent="1588" defTabSz="931863" eaLnBrk="0" fontAlgn="base" hangingPunct="0">
              <a:spcBef>
                <a:spcPct val="0"/>
              </a:spcBef>
              <a:spcAft>
                <a:spcPct val="0"/>
              </a:spcAft>
              <a:defRPr>
                <a:solidFill>
                  <a:schemeClr val="tx1"/>
                </a:solidFill>
                <a:latin typeface="Arial" panose="020B0604020202020204" pitchFamily="34" charset="0"/>
              </a:defRPr>
            </a:lvl6pPr>
            <a:lvl7pPr marL="2741613" indent="1588" defTabSz="931863" eaLnBrk="0" fontAlgn="base" hangingPunct="0">
              <a:spcBef>
                <a:spcPct val="0"/>
              </a:spcBef>
              <a:spcAft>
                <a:spcPct val="0"/>
              </a:spcAft>
              <a:defRPr>
                <a:solidFill>
                  <a:schemeClr val="tx1"/>
                </a:solidFill>
                <a:latin typeface="Arial" panose="020B0604020202020204" pitchFamily="34" charset="0"/>
              </a:defRPr>
            </a:lvl7pPr>
            <a:lvl8pPr marL="3198813" indent="1588" defTabSz="931863" eaLnBrk="0" fontAlgn="base" hangingPunct="0">
              <a:spcBef>
                <a:spcPct val="0"/>
              </a:spcBef>
              <a:spcAft>
                <a:spcPct val="0"/>
              </a:spcAft>
              <a:defRPr>
                <a:solidFill>
                  <a:schemeClr val="tx1"/>
                </a:solidFill>
                <a:latin typeface="Arial" panose="020B0604020202020204" pitchFamily="34" charset="0"/>
              </a:defRPr>
            </a:lvl8pPr>
            <a:lvl9pPr marL="3656013" indent="1588" defTabSz="931863" eaLnBrk="0" fontAlgn="base" hangingPunct="0">
              <a:spcBef>
                <a:spcPct val="0"/>
              </a:spcBef>
              <a:spcAft>
                <a:spcPct val="0"/>
              </a:spcAft>
              <a:defRPr>
                <a:solidFill>
                  <a:schemeClr val="tx1"/>
                </a:solidFill>
                <a:latin typeface="Arial" panose="020B0604020202020204" pitchFamily="34" charset="0"/>
              </a:defRPr>
            </a:lvl9pPr>
          </a:lstStyle>
          <a:p>
            <a:fld id="{4AF69D92-D1E4-4B18-B574-2069D171B9F5}" type="slidenum">
              <a:rPr lang="en-US" altLang="en-US" smtClean="0">
                <a:solidFill>
                  <a:srgbClr val="000000"/>
                </a:solidFill>
              </a:rPr>
              <a:pPr/>
              <a:t>28</a:t>
            </a:fld>
            <a:endParaRPr lang="en-US" altLang="en-US" smtClean="0">
              <a:solidFill>
                <a:srgbClr val="000000"/>
              </a:solidFill>
            </a:endParaRPr>
          </a:p>
        </p:txBody>
      </p:sp>
    </p:spTree>
    <p:extLst>
      <p:ext uri="{BB962C8B-B14F-4D97-AF65-F5344CB8AC3E}">
        <p14:creationId xmlns:p14="http://schemas.microsoft.com/office/powerpoint/2010/main" val="42274611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image" Target="../media/image9.jpeg"/><Relationship Id="rId4" Type="http://schemas.openxmlformats.org/officeDocument/2006/relationships/image" Target="../media/image8.jpe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2.xml"/><Relationship Id="rId5" Type="http://schemas.openxmlformats.org/officeDocument/2006/relationships/image" Target="../media/image9.jpeg"/><Relationship Id="rId4" Type="http://schemas.openxmlformats.org/officeDocument/2006/relationships/image" Target="../media/image13.jpe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9" name="Picture 8" descr="Front-Stevens-ppt-300.jpg"/>
          <p:cNvPicPr preferRelativeResize="0">
            <a:picLocks noChangeAspect="1"/>
          </p:cNvPicPr>
          <p:nvPr userDrawn="1"/>
        </p:nvPicPr>
        <p:blipFill>
          <a:blip r:embed="rId2"/>
          <a:stretch>
            <a:fillRect/>
          </a:stretch>
        </p:blipFill>
        <p:spPr>
          <a:xfrm>
            <a:off x="-4234" y="1"/>
            <a:ext cx="9145060" cy="6858000"/>
          </a:xfrm>
          <a:prstGeom prst="rect">
            <a:avLst/>
          </a:prstGeom>
        </p:spPr>
      </p:pic>
      <p:sp>
        <p:nvSpPr>
          <p:cNvPr id="7" name="Title 1"/>
          <p:cNvSpPr txBox="1">
            <a:spLocks/>
          </p:cNvSpPr>
          <p:nvPr userDrawn="1"/>
        </p:nvSpPr>
        <p:spPr>
          <a:xfrm>
            <a:off x="6992938" y="6473825"/>
            <a:ext cx="2108200" cy="269875"/>
          </a:xfrm>
          <a:prstGeom prst="rect">
            <a:avLst/>
          </a:prstGeom>
        </p:spPr>
        <p:txBody>
          <a:bodyPr>
            <a:normAutofit fontScale="90000"/>
          </a:bodyPr>
          <a:lstStyle/>
          <a:p>
            <a:pPr fontAlgn="auto">
              <a:spcAft>
                <a:spcPts val="0"/>
              </a:spcAft>
              <a:defRPr/>
            </a:pPr>
            <a:r>
              <a:rPr lang="en-US" sz="1000" i="1" dirty="0">
                <a:solidFill>
                  <a:schemeClr val="bg1"/>
                </a:solidFill>
                <a:latin typeface="+mj-lt"/>
                <a:ea typeface="+mj-ea"/>
                <a:cs typeface="+mj-cs"/>
              </a:rPr>
              <a:t>©2011 Stevens Institute of Technology</a:t>
            </a:r>
          </a:p>
        </p:txBody>
      </p:sp>
      <p:sp>
        <p:nvSpPr>
          <p:cNvPr id="13" name="Title 1"/>
          <p:cNvSpPr>
            <a:spLocks noGrp="1"/>
          </p:cNvSpPr>
          <p:nvPr userDrawn="1">
            <p:ph type="title"/>
          </p:nvPr>
        </p:nvSpPr>
        <p:spPr>
          <a:xfrm>
            <a:off x="4572000" y="2252134"/>
            <a:ext cx="4301037" cy="872067"/>
          </a:xfrm>
        </p:spPr>
        <p:txBody>
          <a:bodyPr>
            <a:normAutofit fontScale="90000"/>
          </a:bodyPr>
          <a:lstStyle/>
          <a:p>
            <a:r>
              <a:rPr lang="en-US" sz="3200" dirty="0" smtClean="0">
                <a:solidFill>
                  <a:srgbClr val="FFFFFF"/>
                </a:solidFill>
              </a:rPr>
              <a:t>CLICK HERE TO ADD TITLE</a:t>
            </a:r>
            <a:endParaRPr lang="en-US" sz="3200" dirty="0">
              <a:solidFill>
                <a:srgbClr val="FFFFFF"/>
              </a:solidFill>
            </a:endParaRPr>
          </a:p>
        </p:txBody>
      </p:sp>
      <p:sp>
        <p:nvSpPr>
          <p:cNvPr id="14" name="Content Placeholder 2"/>
          <p:cNvSpPr>
            <a:spLocks noGrp="1"/>
          </p:cNvSpPr>
          <p:nvPr userDrawn="1">
            <p:ph idx="1"/>
          </p:nvPr>
        </p:nvSpPr>
        <p:spPr>
          <a:xfrm>
            <a:off x="5096933" y="364091"/>
            <a:ext cx="3623733" cy="2243645"/>
          </a:xfrm>
        </p:spPr>
        <p:txBody>
          <a:bodyPr/>
          <a:lstStyle/>
          <a:p>
            <a:pPr>
              <a:buNone/>
            </a:pPr>
            <a:r>
              <a:rPr lang="en-US" dirty="0" smtClean="0"/>
              <a:t>Erase text to add logo</a:t>
            </a:r>
            <a:endParaRPr lang="en-US" dirty="0"/>
          </a:p>
        </p:txBody>
      </p:sp>
      <p:pic>
        <p:nvPicPr>
          <p:cNvPr id="12" name="Picture 11" descr="stevents-logo.png"/>
          <p:cNvPicPr>
            <a:picLocks noChangeAspect="1"/>
          </p:cNvPicPr>
          <p:nvPr userDrawn="1"/>
        </p:nvPicPr>
        <p:blipFill>
          <a:blip r:embed="rId3"/>
          <a:stretch>
            <a:fillRect/>
          </a:stretch>
        </p:blipFill>
        <p:spPr>
          <a:xfrm>
            <a:off x="223208" y="5727700"/>
            <a:ext cx="2259938" cy="966296"/>
          </a:xfrm>
          <a:prstGeom prst="rect">
            <a:avLst/>
          </a:prstGeom>
        </p:spPr>
      </p:pic>
      <p:sp>
        <p:nvSpPr>
          <p:cNvPr id="16" name="Title 1"/>
          <p:cNvSpPr txBox="1">
            <a:spLocks/>
          </p:cNvSpPr>
          <p:nvPr userDrawn="1"/>
        </p:nvSpPr>
        <p:spPr>
          <a:xfrm>
            <a:off x="127024" y="4977340"/>
            <a:ext cx="2650038" cy="702735"/>
          </a:xfrm>
          <a:prstGeom prst="rect">
            <a:avLst/>
          </a:prstGeom>
        </p:spPr>
        <p:txBody>
          <a:bodyPr vert="horz" lIns="91440" tIns="45720" rIns="91440" bIns="45720" rtlCol="0" anchor="ctr">
            <a:normAutofit fontScale="97500"/>
          </a:bodyPr>
          <a:lstStyle/>
          <a:p>
            <a:pPr marL="0" marR="0" lvl="0" indent="0" defTabSz="457200" rtl="0" eaLnBrk="1" fontAlgn="auto" latinLnBrk="0" hangingPunct="1">
              <a:lnSpc>
                <a:spcPct val="100000"/>
              </a:lnSpc>
              <a:spcBef>
                <a:spcPct val="0"/>
              </a:spcBef>
              <a:spcAft>
                <a:spcPts val="0"/>
              </a:spcAft>
              <a:buClrTx/>
              <a:buSzTx/>
              <a:buFontTx/>
              <a:buNone/>
              <a:tabLst/>
              <a:defRPr/>
            </a:pPr>
            <a:r>
              <a:rPr lang="en-US" sz="1300" dirty="0" smtClean="0">
                <a:solidFill>
                  <a:schemeClr val="bg1"/>
                </a:solidFill>
                <a:latin typeface="+mj-lt"/>
                <a:ea typeface="+mj-ea"/>
                <a:cs typeface="+mj-cs"/>
              </a:rPr>
              <a:t>Date: </a:t>
            </a:r>
          </a:p>
          <a:p>
            <a:pPr marL="0" marR="0" lvl="0" indent="0" defTabSz="457200" rtl="0" eaLnBrk="1" fontAlgn="auto" latinLnBrk="0" hangingPunct="1">
              <a:lnSpc>
                <a:spcPct val="100000"/>
              </a:lnSpc>
              <a:spcBef>
                <a:spcPct val="0"/>
              </a:spcBef>
              <a:spcAft>
                <a:spcPts val="0"/>
              </a:spcAft>
              <a:buClrTx/>
              <a:buSzTx/>
              <a:buFontTx/>
              <a:buNone/>
              <a:tabLst/>
              <a:defRPr/>
            </a:pPr>
            <a:r>
              <a:rPr lang="en-US" sz="1300" dirty="0" smtClean="0">
                <a:solidFill>
                  <a:schemeClr val="bg1"/>
                </a:solidFill>
                <a:latin typeface="+mj-lt"/>
                <a:ea typeface="+mj-ea"/>
                <a:cs typeface="+mj-cs"/>
              </a:rPr>
              <a:t>By:</a:t>
            </a:r>
            <a:endParaRPr lang="en-US" sz="1300" i="1" dirty="0" smtClean="0">
              <a:solidFill>
                <a:schemeClr val="bg1"/>
              </a:solidFill>
              <a:latin typeface="+mj-lt"/>
              <a:ea typeface="+mj-ea"/>
              <a:cs typeface="+mj-cs"/>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Footer Placeholder 4"/>
          <p:cNvSpPr>
            <a:spLocks noGrp="1"/>
          </p:cNvSpPr>
          <p:nvPr>
            <p:ph type="ftr" sz="quarter" idx="12"/>
          </p:nvPr>
        </p:nvSpPr>
        <p:spPr/>
        <p:txBody>
          <a:bodyPr/>
          <a:lstStyle>
            <a:lvl1pPr>
              <a:defRPr/>
            </a:lvl1pPr>
          </a:lstStyle>
          <a:p>
            <a:pPr>
              <a:defRPr/>
            </a:pPr>
            <a:r>
              <a:rPr lang="en-US"/>
              <a:t>©2011 Stevens Institute of Technology</a:t>
            </a:r>
          </a:p>
        </p:txBody>
      </p:sp>
      <p:sp>
        <p:nvSpPr>
          <p:cNvPr id="8" name="Date Placeholder 3"/>
          <p:cNvSpPr>
            <a:spLocks noGrp="1"/>
          </p:cNvSpPr>
          <p:nvPr>
            <p:ph type="dt" sz="half" idx="10"/>
          </p:nvPr>
        </p:nvSpPr>
        <p:spPr>
          <a:xfrm>
            <a:off x="4656323" y="6473825"/>
            <a:ext cx="858838" cy="365125"/>
          </a:xfrm>
        </p:spPr>
        <p:txBody>
          <a:bodyPr/>
          <a:lstStyle>
            <a:lvl1pPr>
              <a:defRPr/>
            </a:lvl1pPr>
          </a:lstStyle>
          <a:p>
            <a:pPr>
              <a:defRPr/>
            </a:pPr>
            <a:fld id="{5BC71190-6842-4CFB-9A51-51A7465D069D}" type="datetime1">
              <a:rPr lang="en-US" smtClean="0"/>
              <a:t>4/26/2018</a:t>
            </a:fld>
            <a:endParaRPr lang="en-US" dirty="0"/>
          </a:p>
        </p:txBody>
      </p:sp>
      <p:sp>
        <p:nvSpPr>
          <p:cNvPr id="9" name="Slide Number Placeholder 5"/>
          <p:cNvSpPr>
            <a:spLocks noGrp="1"/>
          </p:cNvSpPr>
          <p:nvPr>
            <p:ph type="sldNum" sz="quarter" idx="11"/>
          </p:nvPr>
        </p:nvSpPr>
        <p:spPr>
          <a:xfrm>
            <a:off x="3814948" y="6473825"/>
            <a:ext cx="641350" cy="365125"/>
          </a:xfrm>
        </p:spPr>
        <p:txBody>
          <a:bodyPr/>
          <a:lstStyle>
            <a:lvl1pPr algn="r">
              <a:defRPr/>
            </a:lvl1pPr>
          </a:lstStyle>
          <a:p>
            <a:pPr>
              <a:defRPr/>
            </a:pPr>
            <a:fld id="{0F1E82B1-83E1-2441-96D5-EDBDCFD851E6}"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4"/>
          <p:cNvSpPr>
            <a:spLocks noGrp="1"/>
          </p:cNvSpPr>
          <p:nvPr>
            <p:ph type="ftr" sz="quarter" idx="12"/>
          </p:nvPr>
        </p:nvSpPr>
        <p:spPr/>
        <p:txBody>
          <a:bodyPr/>
          <a:lstStyle>
            <a:lvl1pPr>
              <a:defRPr/>
            </a:lvl1pPr>
          </a:lstStyle>
          <a:p>
            <a:pPr>
              <a:defRPr/>
            </a:pPr>
            <a:r>
              <a:rPr lang="en-US"/>
              <a:t>©2011 Stevens Institute of Technology</a:t>
            </a:r>
          </a:p>
        </p:txBody>
      </p:sp>
      <p:sp>
        <p:nvSpPr>
          <p:cNvPr id="7" name="Date Placeholder 3"/>
          <p:cNvSpPr>
            <a:spLocks noGrp="1"/>
          </p:cNvSpPr>
          <p:nvPr>
            <p:ph type="dt" sz="half" idx="10"/>
          </p:nvPr>
        </p:nvSpPr>
        <p:spPr>
          <a:xfrm>
            <a:off x="4656323" y="6473825"/>
            <a:ext cx="858838" cy="365125"/>
          </a:xfrm>
        </p:spPr>
        <p:txBody>
          <a:bodyPr/>
          <a:lstStyle>
            <a:lvl1pPr>
              <a:defRPr/>
            </a:lvl1pPr>
          </a:lstStyle>
          <a:p>
            <a:pPr>
              <a:defRPr/>
            </a:pPr>
            <a:fld id="{F6989F47-2CC4-4CB3-A5B8-649FFDAC2FE8}" type="datetime1">
              <a:rPr lang="en-US" smtClean="0"/>
              <a:t>4/26/2018</a:t>
            </a:fld>
            <a:endParaRPr lang="en-US" dirty="0"/>
          </a:p>
        </p:txBody>
      </p:sp>
      <p:sp>
        <p:nvSpPr>
          <p:cNvPr id="8" name="Slide Number Placeholder 5"/>
          <p:cNvSpPr>
            <a:spLocks noGrp="1"/>
          </p:cNvSpPr>
          <p:nvPr>
            <p:ph type="sldNum" sz="quarter" idx="11"/>
          </p:nvPr>
        </p:nvSpPr>
        <p:spPr>
          <a:xfrm>
            <a:off x="3814948" y="6473825"/>
            <a:ext cx="641350" cy="365125"/>
          </a:xfrm>
        </p:spPr>
        <p:txBody>
          <a:bodyPr/>
          <a:lstStyle>
            <a:lvl1pPr algn="r">
              <a:defRPr/>
            </a:lvl1pPr>
          </a:lstStyle>
          <a:p>
            <a:pPr>
              <a:defRPr/>
            </a:pPr>
            <a:fld id="{0F1E82B1-83E1-2441-96D5-EDBDCFD851E6}" type="slidenum">
              <a:rPr lang="en-US" smtClean="0"/>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4"/>
          <p:cNvSpPr>
            <a:spLocks noGrp="1"/>
          </p:cNvSpPr>
          <p:nvPr>
            <p:ph type="ftr" sz="quarter" idx="12"/>
          </p:nvPr>
        </p:nvSpPr>
        <p:spPr/>
        <p:txBody>
          <a:bodyPr/>
          <a:lstStyle>
            <a:lvl1pPr>
              <a:defRPr/>
            </a:lvl1pPr>
          </a:lstStyle>
          <a:p>
            <a:pPr>
              <a:defRPr/>
            </a:pPr>
            <a:r>
              <a:rPr lang="en-US"/>
              <a:t>©2011 Stevens Institute of Technology</a:t>
            </a:r>
          </a:p>
        </p:txBody>
      </p:sp>
      <p:sp>
        <p:nvSpPr>
          <p:cNvPr id="7" name="Date Placeholder 3"/>
          <p:cNvSpPr>
            <a:spLocks noGrp="1"/>
          </p:cNvSpPr>
          <p:nvPr>
            <p:ph type="dt" sz="half" idx="10"/>
          </p:nvPr>
        </p:nvSpPr>
        <p:spPr>
          <a:xfrm>
            <a:off x="4656323" y="6473825"/>
            <a:ext cx="858838" cy="365125"/>
          </a:xfrm>
        </p:spPr>
        <p:txBody>
          <a:bodyPr/>
          <a:lstStyle>
            <a:lvl1pPr>
              <a:defRPr/>
            </a:lvl1pPr>
          </a:lstStyle>
          <a:p>
            <a:pPr>
              <a:defRPr/>
            </a:pPr>
            <a:fld id="{BCD9A5CA-3408-4042-A201-FDC893C54A77}" type="datetime1">
              <a:rPr lang="en-US" smtClean="0"/>
              <a:t>4/26/2018</a:t>
            </a:fld>
            <a:endParaRPr lang="en-US" dirty="0"/>
          </a:p>
        </p:txBody>
      </p:sp>
      <p:sp>
        <p:nvSpPr>
          <p:cNvPr id="8" name="Slide Number Placeholder 5"/>
          <p:cNvSpPr>
            <a:spLocks noGrp="1"/>
          </p:cNvSpPr>
          <p:nvPr>
            <p:ph type="sldNum" sz="quarter" idx="11"/>
          </p:nvPr>
        </p:nvSpPr>
        <p:spPr>
          <a:xfrm>
            <a:off x="3814948" y="6473825"/>
            <a:ext cx="641350" cy="365125"/>
          </a:xfrm>
        </p:spPr>
        <p:txBody>
          <a:bodyPr/>
          <a:lstStyle>
            <a:lvl1pPr algn="r">
              <a:defRPr/>
            </a:lvl1pPr>
          </a:lstStyle>
          <a:p>
            <a:pPr>
              <a:defRPr/>
            </a:pPr>
            <a:fld id="{0F1E82B1-83E1-2441-96D5-EDBDCFD851E6}" type="slidenum">
              <a:rPr lang="en-US" smtClean="0"/>
              <a:pPr>
                <a:defRPr/>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9" name="Picture 8" descr="Back-Stevens-ppt-300.jpg"/>
          <p:cNvPicPr>
            <a:picLocks noChangeAspect="1"/>
          </p:cNvPicPr>
          <p:nvPr userDrawn="1"/>
        </p:nvPicPr>
        <p:blipFill>
          <a:blip r:embed="rId2"/>
          <a:stretch>
            <a:fillRect/>
          </a:stretch>
        </p:blipFill>
        <p:spPr>
          <a:xfrm>
            <a:off x="0" y="-4760"/>
            <a:ext cx="9152467" cy="6862762"/>
          </a:xfrm>
          <a:prstGeom prst="rect">
            <a:avLst/>
          </a:prstGeom>
        </p:spPr>
      </p:pic>
      <p:sp>
        <p:nvSpPr>
          <p:cNvPr id="7" name="Title 1"/>
          <p:cNvSpPr txBox="1">
            <a:spLocks/>
          </p:cNvSpPr>
          <p:nvPr userDrawn="1"/>
        </p:nvSpPr>
        <p:spPr>
          <a:xfrm>
            <a:off x="6993485" y="6473303"/>
            <a:ext cx="2108161" cy="270936"/>
          </a:xfrm>
          <a:prstGeom prst="rect">
            <a:avLst/>
          </a:prstGeom>
        </p:spPr>
        <p:txBody>
          <a:bodyPr vert="horz" lIns="91440" tIns="45720" rIns="91440" bIns="45720" rtlCol="0" anchor="t">
            <a:normAutofit fontScale="90000"/>
          </a:bodyPr>
          <a:lstStyle/>
          <a:p>
            <a:pPr lvl="0">
              <a:spcBef>
                <a:spcPct val="0"/>
              </a:spcBef>
            </a:pPr>
            <a:r>
              <a:rPr lang="en-US" sz="1000" i="1" dirty="0" smtClean="0">
                <a:solidFill>
                  <a:schemeClr val="bg1"/>
                </a:solidFill>
                <a:latin typeface="+mj-lt"/>
                <a:ea typeface="+mj-ea"/>
                <a:cs typeface="+mj-cs"/>
              </a:rPr>
              <a:t>©2011 Stevens Institute of Technology</a:t>
            </a:r>
          </a:p>
        </p:txBody>
      </p:sp>
      <p:pic>
        <p:nvPicPr>
          <p:cNvPr id="14" name="Picture 13" descr="stevents-logo.png"/>
          <p:cNvPicPr>
            <a:picLocks noChangeAspect="1"/>
          </p:cNvPicPr>
          <p:nvPr userDrawn="1"/>
        </p:nvPicPr>
        <p:blipFill>
          <a:blip r:embed="rId3"/>
          <a:stretch>
            <a:fillRect/>
          </a:stretch>
        </p:blipFill>
        <p:spPr>
          <a:xfrm>
            <a:off x="6922690" y="3756951"/>
            <a:ext cx="1950376" cy="833934"/>
          </a:xfrm>
          <a:prstGeom prst="rect">
            <a:avLst/>
          </a:prstGeom>
        </p:spPr>
      </p:pic>
      <p:sp>
        <p:nvSpPr>
          <p:cNvPr id="15" name="Title 1"/>
          <p:cNvSpPr txBox="1">
            <a:spLocks/>
          </p:cNvSpPr>
          <p:nvPr userDrawn="1"/>
        </p:nvSpPr>
        <p:spPr>
          <a:xfrm>
            <a:off x="6866497" y="4631266"/>
            <a:ext cx="2175916" cy="668867"/>
          </a:xfrm>
          <a:prstGeom prst="rect">
            <a:avLst/>
          </a:prstGeom>
        </p:spPr>
        <p:txBody>
          <a:bodyPr vert="horz" lIns="91440" tIns="45720" rIns="91440" bIns="45720" rtlCol="0" anchor="t">
            <a:noAutofit/>
          </a:bodyPr>
          <a:lstStyle/>
          <a:p>
            <a:pPr lvl="0">
              <a:spcBef>
                <a:spcPct val="0"/>
              </a:spcBef>
            </a:pPr>
            <a:r>
              <a:rPr lang="en-US" sz="1200" dirty="0" smtClean="0">
                <a:solidFill>
                  <a:schemeClr val="bg1"/>
                </a:solidFill>
                <a:latin typeface="+mj-lt"/>
                <a:ea typeface="+mj-ea"/>
                <a:cs typeface="+mj-cs"/>
              </a:rPr>
              <a:t>Stevens Institute of Technology</a:t>
            </a:r>
          </a:p>
          <a:p>
            <a:pPr lvl="0">
              <a:spcBef>
                <a:spcPct val="0"/>
              </a:spcBef>
            </a:pPr>
            <a:r>
              <a:rPr lang="en-US" sz="1200" dirty="0" smtClean="0">
                <a:solidFill>
                  <a:schemeClr val="bg1"/>
                </a:solidFill>
                <a:latin typeface="+mj-lt"/>
                <a:ea typeface="+mj-ea"/>
                <a:cs typeface="+mj-cs"/>
              </a:rPr>
              <a:t>Castle Point on Hudson</a:t>
            </a:r>
          </a:p>
          <a:p>
            <a:pPr lvl="0">
              <a:spcBef>
                <a:spcPct val="0"/>
              </a:spcBef>
            </a:pPr>
            <a:r>
              <a:rPr lang="en-US" sz="1200" dirty="0" smtClean="0">
                <a:solidFill>
                  <a:schemeClr val="bg1"/>
                </a:solidFill>
                <a:latin typeface="+mj-lt"/>
                <a:ea typeface="+mj-ea"/>
                <a:cs typeface="+mj-cs"/>
              </a:rPr>
              <a:t>Hoboken, NJ 07030</a:t>
            </a:r>
          </a:p>
        </p:txBody>
      </p:sp>
      <p:sp>
        <p:nvSpPr>
          <p:cNvPr id="16" name="Rectangle 15"/>
          <p:cNvSpPr/>
          <p:nvPr userDrawn="1"/>
        </p:nvSpPr>
        <p:spPr>
          <a:xfrm>
            <a:off x="6870731" y="5173127"/>
            <a:ext cx="2158982" cy="338554"/>
          </a:xfrm>
          <a:prstGeom prst="rect">
            <a:avLst/>
          </a:prstGeom>
        </p:spPr>
        <p:txBody>
          <a:bodyPr wrap="square">
            <a:spAutoFit/>
          </a:bodyPr>
          <a:lstStyle/>
          <a:p>
            <a:pPr lvl="0">
              <a:spcBef>
                <a:spcPct val="0"/>
              </a:spcBef>
            </a:pPr>
            <a:r>
              <a:rPr lang="en-US" sz="1600" spc="300" dirty="0">
                <a:solidFill>
                  <a:schemeClr val="bg1"/>
                </a:solidFill>
              </a:rPr>
              <a:t>ww.stevens.</a:t>
            </a:r>
            <a:r>
              <a:rPr lang="en-US" sz="1600" spc="300" dirty="0" smtClean="0">
                <a:solidFill>
                  <a:schemeClr val="bg1"/>
                </a:solidFill>
              </a:rPr>
              <a:t>edu</a:t>
            </a:r>
            <a:endParaRPr lang="en-US" sz="1600" spc="300" dirty="0">
              <a:solidFill>
                <a:schemeClr val="bg1"/>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4"/>
          </p:nvPr>
        </p:nvSpPr>
        <p:spPr>
          <a:xfrm>
            <a:off x="365760" y="1645920"/>
            <a:ext cx="8326438" cy="4389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1">
            <a:extLst>
              <a:ext uri="{FF2B5EF4-FFF2-40B4-BE49-F238E27FC236}"/>
            </a:extLst>
          </p:cNvPr>
          <p:cNvSpPr>
            <a:spLocks noGrp="1"/>
          </p:cNvSpPr>
          <p:nvPr>
            <p:ph type="sldNum" sz="quarter" idx="15"/>
          </p:nvPr>
        </p:nvSpPr>
        <p:spPr/>
        <p:txBody>
          <a:bodyPr/>
          <a:lstStyle>
            <a:lvl1pPr defTabSz="914400" eaLnBrk="0" hangingPunct="0">
              <a:defRPr/>
            </a:lvl1pPr>
          </a:lstStyle>
          <a:p>
            <a:pPr>
              <a:defRPr/>
            </a:pPr>
            <a:fld id="{EE5A8660-920A-4FEA-AAEA-0952CE0AE1E8}" type="slidenum">
              <a:rPr lang="en-US" altLang="en-US"/>
              <a:pPr>
                <a:defRPr/>
              </a:pPr>
              <a:t>‹#›</a:t>
            </a:fld>
            <a:endParaRPr lang="en-US" altLang="en-US"/>
          </a:p>
        </p:txBody>
      </p:sp>
      <p:sp>
        <p:nvSpPr>
          <p:cNvPr id="6" name="Date Placeholder 2">
            <a:extLst>
              <a:ext uri="{FF2B5EF4-FFF2-40B4-BE49-F238E27FC236}"/>
            </a:extLst>
          </p:cNvPr>
          <p:cNvSpPr>
            <a:spLocks noGrp="1"/>
          </p:cNvSpPr>
          <p:nvPr>
            <p:ph type="dt" sz="half" idx="16"/>
          </p:nvPr>
        </p:nvSpPr>
        <p:spPr/>
        <p:txBody>
          <a:bodyPr/>
          <a:lstStyle>
            <a:lvl1pPr defTabSz="914400" eaLnBrk="0" hangingPunct="0">
              <a:defRPr/>
            </a:lvl1pPr>
          </a:lstStyle>
          <a:p>
            <a:pPr>
              <a:defRPr/>
            </a:pPr>
            <a:fld id="{C6AC6006-EAD5-4CD6-90EC-3F441681E0BE}" type="datetime1">
              <a:rPr lang="en-US"/>
              <a:pPr>
                <a:defRPr/>
              </a:pPr>
              <a:t>4/26/2018</a:t>
            </a:fld>
            <a:endParaRPr lang="en-US" dirty="0"/>
          </a:p>
        </p:txBody>
      </p:sp>
    </p:spTree>
    <p:extLst>
      <p:ext uri="{BB962C8B-B14F-4D97-AF65-F5344CB8AC3E}">
        <p14:creationId xmlns:p14="http://schemas.microsoft.com/office/powerpoint/2010/main" val="21068436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Custom Layout">
    <p:bg>
      <p:bgPr>
        <a:solidFill>
          <a:schemeClr val="tx1"/>
        </a:solidFill>
        <a:effectLst/>
      </p:bgPr>
    </p:bg>
    <p:spTree>
      <p:nvGrpSpPr>
        <p:cNvPr id="1" name=""/>
        <p:cNvGrpSpPr/>
        <p:nvPr/>
      </p:nvGrpSpPr>
      <p:grpSpPr>
        <a:xfrm>
          <a:off x="0" y="0"/>
          <a:ext cx="0" cy="0"/>
          <a:chOff x="0" y="0"/>
          <a:chExt cx="0" cy="0"/>
        </a:xfrm>
      </p:grpSpPr>
      <p:sp>
        <p:nvSpPr>
          <p:cNvPr id="4" name="Rectangle 7">
            <a:extLst>
              <a:ext uri="{FF2B5EF4-FFF2-40B4-BE49-F238E27FC236}"/>
            </a:extLst>
          </p:cNvPr>
          <p:cNvSpPr>
            <a:spLocks noChangeArrowheads="1"/>
          </p:cNvSpPr>
          <p:nvPr userDrawn="1"/>
        </p:nvSpPr>
        <p:spPr bwMode="auto">
          <a:xfrm>
            <a:off x="7372350" y="0"/>
            <a:ext cx="1763713" cy="908050"/>
          </a:xfrm>
          <a:prstGeom prst="rect">
            <a:avLst/>
          </a:prstGeom>
          <a:solidFill>
            <a:schemeClr val="tx1"/>
          </a:solidFill>
          <a:ln w="9525">
            <a:solidFill>
              <a:schemeClr val="tx1"/>
            </a:solidFill>
            <a:round/>
            <a:headEnd/>
            <a:tailEnd/>
          </a:ln>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en-GB" altLang="en-US" sz="1800">
              <a:solidFill>
                <a:srgbClr val="000000"/>
              </a:solidFill>
            </a:endParaRPr>
          </a:p>
        </p:txBody>
      </p:sp>
      <p:sp>
        <p:nvSpPr>
          <p:cNvPr id="2" name="Title 1"/>
          <p:cNvSpPr>
            <a:spLocks noGrp="1"/>
          </p:cNvSpPr>
          <p:nvPr>
            <p:ph type="title"/>
          </p:nvPr>
        </p:nvSpPr>
        <p:spPr/>
        <p:txBody>
          <a:bodyPr/>
          <a:lstStyle>
            <a:lvl1pPr>
              <a:defRPr>
                <a:solidFill>
                  <a:srgbClr val="FFFFFF"/>
                </a:solidFill>
              </a:defRPr>
            </a:lvl1pPr>
          </a:lstStyle>
          <a:p>
            <a:r>
              <a:rPr lang="en-GB"/>
              <a:t>Click to edit Master title style</a:t>
            </a:r>
          </a:p>
        </p:txBody>
      </p:sp>
      <p:sp>
        <p:nvSpPr>
          <p:cNvPr id="6" name="Content Placeholder 2"/>
          <p:cNvSpPr>
            <a:spLocks noGrp="1"/>
          </p:cNvSpPr>
          <p:nvPr>
            <p:ph idx="1"/>
          </p:nvPr>
        </p:nvSpPr>
        <p:spPr>
          <a:xfrm>
            <a:off x="457200" y="1268413"/>
            <a:ext cx="8229600" cy="4968875"/>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2">
            <a:extLst>
              <a:ext uri="{FF2B5EF4-FFF2-40B4-BE49-F238E27FC236}"/>
            </a:extLst>
          </p:cNvPr>
          <p:cNvSpPr>
            <a:spLocks noGrp="1"/>
          </p:cNvSpPr>
          <p:nvPr>
            <p:ph type="dt" sz="half" idx="10"/>
          </p:nvPr>
        </p:nvSpPr>
        <p:spPr/>
        <p:txBody>
          <a:bodyPr/>
          <a:lstStyle>
            <a:lvl1pPr eaLnBrk="0" hangingPunct="0">
              <a:defRPr>
                <a:solidFill>
                  <a:srgbClr val="FFFFFF"/>
                </a:solidFill>
              </a:defRPr>
            </a:lvl1pPr>
          </a:lstStyle>
          <a:p>
            <a:pPr>
              <a:defRPr/>
            </a:pPr>
            <a:endParaRPr lang="en-GB" altLang="en-US"/>
          </a:p>
        </p:txBody>
      </p:sp>
      <p:sp>
        <p:nvSpPr>
          <p:cNvPr id="7" name="Footer Placeholder 3">
            <a:extLst>
              <a:ext uri="{FF2B5EF4-FFF2-40B4-BE49-F238E27FC236}"/>
            </a:extLst>
          </p:cNvPr>
          <p:cNvSpPr>
            <a:spLocks noGrp="1"/>
          </p:cNvSpPr>
          <p:nvPr>
            <p:ph type="ftr" sz="quarter" idx="11"/>
          </p:nvPr>
        </p:nvSpPr>
        <p:spPr/>
        <p:txBody>
          <a:bodyPr/>
          <a:lstStyle>
            <a:lvl1pPr algn="l" eaLnBrk="0" hangingPunct="0">
              <a:defRPr>
                <a:solidFill>
                  <a:srgbClr val="FFFFFF"/>
                </a:solidFill>
              </a:defRPr>
            </a:lvl1pPr>
          </a:lstStyle>
          <a:p>
            <a:pPr>
              <a:defRPr/>
            </a:pPr>
            <a:r>
              <a:rPr lang="en-US"/>
              <a:t>MD-IoT and BD April 2017 SF</a:t>
            </a:r>
            <a:endParaRPr lang="en-GB"/>
          </a:p>
        </p:txBody>
      </p:sp>
      <p:sp>
        <p:nvSpPr>
          <p:cNvPr id="8" name="Slide Number Placeholder 4">
            <a:extLst>
              <a:ext uri="{FF2B5EF4-FFF2-40B4-BE49-F238E27FC236}"/>
            </a:extLst>
          </p:cNvPr>
          <p:cNvSpPr>
            <a:spLocks noGrp="1"/>
          </p:cNvSpPr>
          <p:nvPr>
            <p:ph type="sldNum" sz="quarter" idx="12"/>
          </p:nvPr>
        </p:nvSpPr>
        <p:spPr/>
        <p:txBody>
          <a:bodyPr/>
          <a:lstStyle>
            <a:lvl1pPr eaLnBrk="0" hangingPunct="0">
              <a:defRPr>
                <a:solidFill>
                  <a:srgbClr val="FFFFFF"/>
                </a:solidFill>
              </a:defRPr>
            </a:lvl1pPr>
          </a:lstStyle>
          <a:p>
            <a:pPr>
              <a:defRPr/>
            </a:pPr>
            <a:fld id="{C923C808-0CDF-4E77-8E18-2C6D582DF220}" type="slidenum">
              <a:rPr lang="en-GB" altLang="en-US"/>
              <a:pPr>
                <a:defRPr/>
              </a:pPr>
              <a:t>‹#›</a:t>
            </a:fld>
            <a:endParaRPr lang="en-GB" altLang="en-US"/>
          </a:p>
        </p:txBody>
      </p:sp>
    </p:spTree>
    <p:extLst>
      <p:ext uri="{BB962C8B-B14F-4D97-AF65-F5344CB8AC3E}">
        <p14:creationId xmlns:p14="http://schemas.microsoft.com/office/powerpoint/2010/main" val="37652556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DA48C14-71A8-2E47-857A-267B715B40CB}" type="datetime1">
              <a:rPr lang="en-US" smtClean="0">
                <a:solidFill>
                  <a:prstClr val="black">
                    <a:tint val="75000"/>
                  </a:prstClr>
                </a:solidFill>
              </a:rPr>
              <a:pPr/>
              <a:t>4/26/2018</a:t>
            </a:fld>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20BDFB5B-4FFC-4C4E-B6E6-F7F3849D0CCF}" type="slidenum">
              <a:rPr lang="en-US" smtClean="0">
                <a:solidFill>
                  <a:prstClr val="black">
                    <a:tint val="75000"/>
                  </a:prstClr>
                </a:solidFill>
              </a:rPr>
              <a:pPr/>
              <a:t>‹#›</a:t>
            </a:fld>
            <a:endParaRPr lang="en-US" dirty="0">
              <a:solidFill>
                <a:prstClr val="black">
                  <a:tint val="75000"/>
                </a:prstClr>
              </a:solidFill>
            </a:endParaRPr>
          </a:p>
        </p:txBody>
      </p:sp>
      <p:pic>
        <p:nvPicPr>
          <p:cNvPr id="6" name="Picture 5" descr="stevenstrain.jpg"/>
          <p:cNvPicPr>
            <a:picLocks noChangeAspect="1"/>
          </p:cNvPicPr>
          <p:nvPr userDrawn="1"/>
        </p:nvPicPr>
        <p:blipFill>
          <a:blip r:embed="rId2" cstate="print">
            <a:lum contrast="20000"/>
          </a:blip>
          <a:srcRect/>
          <a:stretch>
            <a:fillRect/>
          </a:stretch>
        </p:blipFill>
        <p:spPr bwMode="auto">
          <a:xfrm>
            <a:off x="0" y="704556"/>
            <a:ext cx="2444838" cy="1881016"/>
          </a:xfrm>
          <a:prstGeom prst="rect">
            <a:avLst/>
          </a:prstGeom>
          <a:noFill/>
          <a:ln w="9525">
            <a:noFill/>
            <a:miter lim="800000"/>
            <a:headEnd/>
            <a:tailEnd/>
          </a:ln>
        </p:spPr>
      </p:pic>
      <p:pic>
        <p:nvPicPr>
          <p:cNvPr id="7" name="Picture 6" descr="debaun.jpg"/>
          <p:cNvPicPr>
            <a:picLocks noChangeAspect="1"/>
          </p:cNvPicPr>
          <p:nvPr userDrawn="1"/>
        </p:nvPicPr>
        <p:blipFill>
          <a:blip r:embed="rId3" cstate="print"/>
          <a:srcRect/>
          <a:stretch>
            <a:fillRect/>
          </a:stretch>
        </p:blipFill>
        <p:spPr bwMode="auto">
          <a:xfrm>
            <a:off x="2444838" y="704556"/>
            <a:ext cx="2933806" cy="1881016"/>
          </a:xfrm>
          <a:prstGeom prst="rect">
            <a:avLst/>
          </a:prstGeom>
          <a:noFill/>
          <a:ln w="9525">
            <a:noFill/>
            <a:miter lim="800000"/>
            <a:headEnd/>
            <a:tailEnd/>
          </a:ln>
        </p:spPr>
      </p:pic>
      <p:pic>
        <p:nvPicPr>
          <p:cNvPr id="8" name="Picture Placeholder 14" descr="NYC Skyline from Campus.jpg"/>
          <p:cNvPicPr>
            <a:picLocks noChangeAspect="1"/>
          </p:cNvPicPr>
          <p:nvPr userDrawn="1"/>
        </p:nvPicPr>
        <p:blipFill>
          <a:blip r:embed="rId4" cstate="print"/>
          <a:srcRect/>
          <a:stretch>
            <a:fillRect/>
          </a:stretch>
        </p:blipFill>
        <p:spPr>
          <a:xfrm>
            <a:off x="5303632" y="704557"/>
            <a:ext cx="3867203" cy="1881342"/>
          </a:xfrm>
          <a:prstGeom prst="rect">
            <a:avLst/>
          </a:prstGeom>
        </p:spPr>
      </p:pic>
      <p:pic>
        <p:nvPicPr>
          <p:cNvPr id="9" name="Picture 3" descr="Stevens-Secondary-Color.jpg"/>
          <p:cNvPicPr>
            <a:picLocks noChangeAspect="1"/>
          </p:cNvPicPr>
          <p:nvPr userDrawn="1"/>
        </p:nvPicPr>
        <p:blipFill>
          <a:blip r:embed="rId5" cstate="print"/>
          <a:srcRect/>
          <a:stretch>
            <a:fillRect/>
          </a:stretch>
        </p:blipFill>
        <p:spPr bwMode="auto">
          <a:xfrm>
            <a:off x="3884929" y="5342562"/>
            <a:ext cx="1372208" cy="1172537"/>
          </a:xfrm>
          <a:prstGeom prst="rect">
            <a:avLst/>
          </a:prstGeom>
          <a:noFill/>
          <a:ln w="9525">
            <a:noFill/>
            <a:miter lim="800000"/>
            <a:headEnd/>
            <a:tailEnd/>
          </a:ln>
        </p:spPr>
      </p:pic>
    </p:spTree>
    <p:extLst>
      <p:ext uri="{BB962C8B-B14F-4D97-AF65-F5344CB8AC3E}">
        <p14:creationId xmlns:p14="http://schemas.microsoft.com/office/powerpoint/2010/main" val="183806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ppt_x</p:attrName>
                                        </p:attrNameLst>
                                      </p:cBhvr>
                                      <p:tavLst>
                                        <p:tav tm="0">
                                          <p:val>
                                            <p:strVal val="#ppt_x-.2"/>
                                          </p:val>
                                        </p:tav>
                                        <p:tav tm="100000">
                                          <p:val>
                                            <p:strVal val="#ppt_x"/>
                                          </p:val>
                                        </p:tav>
                                      </p:tavLst>
                                    </p:anim>
                                    <p:anim calcmode="lin" valueType="num">
                                      <p:cBhvr>
                                        <p:cTn id="8" dur="10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9" dur="1000"/>
                                        <p:tgtEl>
                                          <p:spTgt spid="6"/>
                                        </p:tgtEl>
                                      </p:cBhvr>
                                    </p:animEffect>
                                  </p:childTnLst>
                                </p:cTn>
                              </p:par>
                              <p:par>
                                <p:cTn id="10" presetID="29"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000" fill="hold"/>
                                        <p:tgtEl>
                                          <p:spTgt spid="7"/>
                                        </p:tgtEl>
                                        <p:attrNameLst>
                                          <p:attrName>ppt_x</p:attrName>
                                        </p:attrNameLst>
                                      </p:cBhvr>
                                      <p:tavLst>
                                        <p:tav tm="0">
                                          <p:val>
                                            <p:strVal val="#ppt_x-.2"/>
                                          </p:val>
                                        </p:tav>
                                        <p:tav tm="100000">
                                          <p:val>
                                            <p:strVal val="#ppt_x"/>
                                          </p:val>
                                        </p:tav>
                                      </p:tavLst>
                                    </p:anim>
                                    <p:anim calcmode="lin" valueType="num">
                                      <p:cBhvr>
                                        <p:cTn id="13" dur="1000" fill="hold"/>
                                        <p:tgtEl>
                                          <p:spTgt spid="7"/>
                                        </p:tgtEl>
                                        <p:attrNameLst>
                                          <p:attrName>ppt_y</p:attrName>
                                        </p:attrNameLst>
                                      </p:cBhvr>
                                      <p:tavLst>
                                        <p:tav tm="0">
                                          <p:val>
                                            <p:strVal val="#ppt_y"/>
                                          </p:val>
                                        </p:tav>
                                        <p:tav tm="100000">
                                          <p:val>
                                            <p:strVal val="#ppt_y"/>
                                          </p:val>
                                        </p:tav>
                                      </p:tavLst>
                                    </p:anim>
                                    <p:animEffect transition="in" filter="wipe(right)" prLst="gradientSize: 0.1">
                                      <p:cBhvr>
                                        <p:cTn id="14" dur="1000"/>
                                        <p:tgtEl>
                                          <p:spTgt spid="7"/>
                                        </p:tgtEl>
                                      </p:cBhvr>
                                    </p:animEffect>
                                  </p:childTnLst>
                                </p:cTn>
                              </p:par>
                              <p:par>
                                <p:cTn id="15" presetID="29"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1000" fill="hold"/>
                                        <p:tgtEl>
                                          <p:spTgt spid="8"/>
                                        </p:tgtEl>
                                        <p:attrNameLst>
                                          <p:attrName>ppt_x</p:attrName>
                                        </p:attrNameLst>
                                      </p:cBhvr>
                                      <p:tavLst>
                                        <p:tav tm="0">
                                          <p:val>
                                            <p:strVal val="#ppt_x-.2"/>
                                          </p:val>
                                        </p:tav>
                                        <p:tav tm="100000">
                                          <p:val>
                                            <p:strVal val="#ppt_x"/>
                                          </p:val>
                                        </p:tav>
                                      </p:tavLst>
                                    </p:anim>
                                    <p:anim calcmode="lin" valueType="num">
                                      <p:cBhvr>
                                        <p:cTn id="18" dur="10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1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DA48C14-71A8-2E47-857A-267B715B40CB}" type="datetime1">
              <a:rPr lang="en-US" smtClean="0">
                <a:solidFill>
                  <a:prstClr val="black">
                    <a:tint val="75000"/>
                  </a:prstClr>
                </a:solidFill>
              </a:rPr>
              <a:pPr/>
              <a:t>4/26/2018</a:t>
            </a:fld>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20BDFB5B-4FFC-4C4E-B6E6-F7F3849D0CCF}" type="slidenum">
              <a:rPr lang="en-US" smtClean="0">
                <a:solidFill>
                  <a:prstClr val="black">
                    <a:tint val="75000"/>
                  </a:prstClr>
                </a:solidFill>
              </a:rPr>
              <a:pPr/>
              <a:t>‹#›</a:t>
            </a:fld>
            <a:endParaRPr lang="en-US" dirty="0">
              <a:solidFill>
                <a:prstClr val="black">
                  <a:tint val="75000"/>
                </a:prstClr>
              </a:solidFill>
            </a:endParaRPr>
          </a:p>
        </p:txBody>
      </p:sp>
      <p:pic>
        <p:nvPicPr>
          <p:cNvPr id="6" name="Picture 5" descr="Seal.jpg"/>
          <p:cNvPicPr>
            <a:picLocks noChangeAspect="1"/>
          </p:cNvPicPr>
          <p:nvPr userDrawn="1"/>
        </p:nvPicPr>
        <p:blipFill>
          <a:blip r:embed="rId2" cstate="print"/>
          <a:stretch>
            <a:fillRect/>
          </a:stretch>
        </p:blipFill>
        <p:spPr>
          <a:xfrm>
            <a:off x="0" y="645718"/>
            <a:ext cx="9144000" cy="3375699"/>
          </a:xfrm>
          <a:prstGeom prst="rect">
            <a:avLst/>
          </a:prstGeom>
        </p:spPr>
      </p:pic>
    </p:spTree>
    <p:extLst>
      <p:ext uri="{BB962C8B-B14F-4D97-AF65-F5344CB8AC3E}">
        <p14:creationId xmlns:p14="http://schemas.microsoft.com/office/powerpoint/2010/main" val="35726935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DA48C14-71A8-2E47-857A-267B715B40CB}" type="datetime1">
              <a:rPr lang="en-US" smtClean="0">
                <a:solidFill>
                  <a:prstClr val="black">
                    <a:tint val="75000"/>
                  </a:prstClr>
                </a:solidFill>
              </a:rPr>
              <a:pPr/>
              <a:t>4/26/2018</a:t>
            </a:fld>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20BDFB5B-4FFC-4C4E-B6E6-F7F3849D0CCF}" type="slidenum">
              <a:rPr lang="en-US" smtClean="0">
                <a:solidFill>
                  <a:prstClr val="black">
                    <a:tint val="75000"/>
                  </a:prstClr>
                </a:solidFill>
              </a:rPr>
              <a:pPr/>
              <a:t>‹#›</a:t>
            </a:fld>
            <a:endParaRPr lang="en-US" dirty="0">
              <a:solidFill>
                <a:prstClr val="black">
                  <a:tint val="75000"/>
                </a:prstClr>
              </a:solidFill>
            </a:endParaRPr>
          </a:p>
        </p:txBody>
      </p:sp>
      <p:grpSp>
        <p:nvGrpSpPr>
          <p:cNvPr id="6" name="Group 5"/>
          <p:cNvGrpSpPr/>
          <p:nvPr userDrawn="1"/>
        </p:nvGrpSpPr>
        <p:grpSpPr>
          <a:xfrm>
            <a:off x="1" y="606818"/>
            <a:ext cx="9152312" cy="2530424"/>
            <a:chOff x="1" y="-3355"/>
            <a:chExt cx="9152312" cy="2530424"/>
          </a:xfrm>
        </p:grpSpPr>
        <p:sp>
          <p:nvSpPr>
            <p:cNvPr id="7" name="Rectangle 9"/>
            <p:cNvSpPr>
              <a:spLocks noChangeArrowheads="1"/>
            </p:cNvSpPr>
            <p:nvPr/>
          </p:nvSpPr>
          <p:spPr bwMode="auto">
            <a:xfrm>
              <a:off x="1" y="1153752"/>
              <a:ext cx="9143999" cy="1373317"/>
            </a:xfrm>
            <a:prstGeom prst="rect">
              <a:avLst/>
            </a:prstGeom>
            <a:solidFill>
              <a:srgbClr val="53616F"/>
            </a:solidFill>
            <a:ln w="19050">
              <a:noFill/>
              <a:miter lim="800000"/>
              <a:headEnd/>
              <a:tailEnd/>
            </a:ln>
            <a:effectLst/>
          </p:spPr>
          <p:txBody>
            <a:bodyPr vert="horz" wrap="square" lIns="91440" tIns="91440" rIns="91440" bIns="91440" numCol="1" anchor="t" anchorCtr="0" compatLnSpc="1">
              <a:prstTxWarp prst="textNoShape">
                <a:avLst/>
              </a:prstTxWarp>
            </a:bodyPr>
            <a:lstStyle/>
            <a:p>
              <a:pPr algn="ctr" defTabSz="914400"/>
              <a:endParaRPr lang="en-US" sz="1600" i="1" dirty="0">
                <a:solidFill>
                  <a:srgbClr val="BFBFBF"/>
                </a:solidFill>
                <a:latin typeface="Perpetua" charset="0"/>
                <a:ea typeface="Times New Roman" charset="0"/>
              </a:endParaRPr>
            </a:p>
          </p:txBody>
        </p:sp>
        <p:pic>
          <p:nvPicPr>
            <p:cNvPr id="8" name="scaleImg" descr="http://gallery.me.com/kristinegallo/100154/iStock_000001467661Medium.jpg?derivative=medium&amp;source=web.jpg&amp;type=medium&amp;ver=12640060370001"/>
            <p:cNvPicPr>
              <a:picLocks noChangeAspect="1" noChangeArrowheads="1"/>
            </p:cNvPicPr>
            <p:nvPr/>
          </p:nvPicPr>
          <p:blipFill>
            <a:blip r:embed="rId2" cstate="print"/>
            <a:srcRect/>
            <a:stretch>
              <a:fillRect/>
            </a:stretch>
          </p:blipFill>
          <p:spPr bwMode="auto">
            <a:xfrm>
              <a:off x="5623120" y="1153752"/>
              <a:ext cx="2895600" cy="1236724"/>
            </a:xfrm>
            <a:prstGeom prst="rect">
              <a:avLst/>
            </a:prstGeom>
            <a:noFill/>
            <a:ln w="9525">
              <a:noFill/>
              <a:miter lim="800000"/>
              <a:headEnd/>
              <a:tailEnd/>
            </a:ln>
          </p:spPr>
        </p:pic>
        <p:pic>
          <p:nvPicPr>
            <p:cNvPr id="9" name="img_detail" descr="http://gallery.me.com/kristinegallo/100222/iStock_000002620177Large/web.jpg?ver=12846799340001"/>
            <p:cNvPicPr>
              <a:picLocks noChangeAspect="1" noChangeArrowheads="1"/>
            </p:cNvPicPr>
            <p:nvPr/>
          </p:nvPicPr>
          <p:blipFill>
            <a:blip r:embed="rId3" cstate="print"/>
            <a:srcRect/>
            <a:stretch>
              <a:fillRect/>
            </a:stretch>
          </p:blipFill>
          <p:spPr bwMode="auto">
            <a:xfrm>
              <a:off x="3254569" y="1153752"/>
              <a:ext cx="2964967" cy="1236724"/>
            </a:xfrm>
            <a:prstGeom prst="rect">
              <a:avLst/>
            </a:prstGeom>
            <a:noFill/>
            <a:ln w="9525">
              <a:noFill/>
              <a:miter lim="800000"/>
              <a:headEnd/>
              <a:tailEnd/>
            </a:ln>
          </p:spPr>
        </p:pic>
        <p:pic>
          <p:nvPicPr>
            <p:cNvPr id="10" name="Picture 9" descr="Macintosh HD:Users:maiacanlas:Downloads:iStock_000012547029XSmall.jpg"/>
            <p:cNvPicPr>
              <a:picLocks noChangeAspect="1" noChangeArrowheads="1"/>
            </p:cNvPicPr>
            <p:nvPr/>
          </p:nvPicPr>
          <p:blipFill>
            <a:blip r:embed="rId4" cstate="print"/>
            <a:srcRect/>
            <a:stretch>
              <a:fillRect/>
            </a:stretch>
          </p:blipFill>
          <p:spPr bwMode="auto">
            <a:xfrm>
              <a:off x="601857" y="1153752"/>
              <a:ext cx="3091810" cy="1236724"/>
            </a:xfrm>
            <a:prstGeom prst="rect">
              <a:avLst/>
            </a:prstGeom>
            <a:noFill/>
            <a:ln w="9525">
              <a:noFill/>
              <a:miter lim="800000"/>
              <a:headEnd/>
              <a:tailEnd/>
            </a:ln>
          </p:spPr>
        </p:pic>
        <p:sp>
          <p:nvSpPr>
            <p:cNvPr id="11" name="Rectangle 9"/>
            <p:cNvSpPr>
              <a:spLocks noChangeArrowheads="1"/>
            </p:cNvSpPr>
            <p:nvPr/>
          </p:nvSpPr>
          <p:spPr bwMode="auto">
            <a:xfrm>
              <a:off x="1" y="-3355"/>
              <a:ext cx="9152312" cy="1157107"/>
            </a:xfrm>
            <a:prstGeom prst="rect">
              <a:avLst/>
            </a:prstGeom>
            <a:solidFill>
              <a:srgbClr val="53616F"/>
            </a:solidFill>
            <a:ln w="19050">
              <a:noFill/>
              <a:miter lim="800000"/>
              <a:headEnd/>
              <a:tailEnd/>
            </a:ln>
            <a:effectLst/>
          </p:spPr>
          <p:txBody>
            <a:bodyPr vert="horz" wrap="square" lIns="91440" tIns="91440" rIns="91440" bIns="91440" numCol="1" anchor="t" anchorCtr="0" compatLnSpc="1">
              <a:prstTxWarp prst="textNoShape">
                <a:avLst/>
              </a:prstTxWarp>
            </a:bodyPr>
            <a:lstStyle/>
            <a:p>
              <a:pPr algn="ctr" defTabSz="914400"/>
              <a:r>
                <a:rPr lang="en-US" sz="2400" dirty="0">
                  <a:solidFill>
                    <a:srgbClr val="BFBFBF"/>
                  </a:solidFill>
                  <a:latin typeface="Trajan" charset="0"/>
                  <a:ea typeface="Times New Roman" charset="0"/>
                </a:rPr>
                <a:t>TECHNICAL </a:t>
              </a:r>
              <a:r>
                <a:rPr lang="en-US" sz="2400" dirty="0" smtClean="0">
                  <a:solidFill>
                    <a:srgbClr val="BFBFBF"/>
                  </a:solidFill>
                  <a:latin typeface="Trajan" charset="0"/>
                  <a:ea typeface="Times New Roman" charset="0"/>
                </a:rPr>
                <a:t>LEADERSHIP</a:t>
              </a:r>
              <a:endParaRPr lang="en-US" sz="2400" dirty="0">
                <a:solidFill>
                  <a:srgbClr val="BFBFBF"/>
                </a:solidFill>
                <a:latin typeface="Trajan" charset="0"/>
                <a:ea typeface="Times New Roman" charset="0"/>
              </a:endParaRPr>
            </a:p>
            <a:p>
              <a:pPr algn="ctr" defTabSz="914400"/>
              <a:r>
                <a:rPr lang="en-US" sz="1200" dirty="0">
                  <a:solidFill>
                    <a:srgbClr val="FFFFFF"/>
                  </a:solidFill>
                  <a:latin typeface="Trajan Pro" charset="0"/>
                  <a:ea typeface="Times New Roman" charset="0"/>
                </a:rPr>
                <a:t>Executive Education &amp; Master’s Program</a:t>
              </a:r>
            </a:p>
            <a:p>
              <a:pPr algn="ctr" defTabSz="914400"/>
              <a:endParaRPr lang="en-US" sz="400" dirty="0">
                <a:solidFill>
                  <a:prstClr val="black"/>
                </a:solidFill>
                <a:latin typeface="Trajan Pro" charset="0"/>
                <a:ea typeface="Times New Roman" charset="0"/>
              </a:endParaRPr>
            </a:p>
            <a:p>
              <a:pPr algn="ctr" defTabSz="914400"/>
              <a:r>
                <a:rPr lang="en-US" sz="1600" i="1" dirty="0">
                  <a:solidFill>
                    <a:srgbClr val="BFBFBF"/>
                  </a:solidFill>
                  <a:latin typeface="Perpetua" charset="0"/>
                  <a:ea typeface="Times New Roman" charset="0"/>
                </a:rPr>
                <a:t>Empowering the Next Generation of Technical Leaders</a:t>
              </a:r>
            </a:p>
          </p:txBody>
        </p:sp>
      </p:grpSp>
      <p:pic>
        <p:nvPicPr>
          <p:cNvPr id="12" name="Picture 3" descr="Stevens-Secondary-Color.jpg"/>
          <p:cNvPicPr>
            <a:picLocks noChangeAspect="1"/>
          </p:cNvPicPr>
          <p:nvPr userDrawn="1"/>
        </p:nvPicPr>
        <p:blipFill>
          <a:blip r:embed="rId5" cstate="print"/>
          <a:srcRect/>
          <a:stretch>
            <a:fillRect/>
          </a:stretch>
        </p:blipFill>
        <p:spPr bwMode="auto">
          <a:xfrm>
            <a:off x="3884929" y="5342562"/>
            <a:ext cx="1372208" cy="1172537"/>
          </a:xfrm>
          <a:prstGeom prst="rect">
            <a:avLst/>
          </a:prstGeom>
          <a:noFill/>
          <a:ln w="9525">
            <a:noFill/>
            <a:miter lim="800000"/>
            <a:headEnd/>
            <a:tailEnd/>
          </a:ln>
        </p:spPr>
      </p:pic>
    </p:spTree>
    <p:extLst>
      <p:ext uri="{BB962C8B-B14F-4D97-AF65-F5344CB8AC3E}">
        <p14:creationId xmlns:p14="http://schemas.microsoft.com/office/powerpoint/2010/main" val="16370557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662088"/>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36C5079-36A2-F445-9D02-38D0B12A2109}" type="datetime1">
              <a:rPr lang="en-US" smtClean="0">
                <a:solidFill>
                  <a:prstClr val="black">
                    <a:tint val="75000"/>
                  </a:prstClr>
                </a:solidFill>
              </a:rPr>
              <a:pPr/>
              <a:t>4/26/2018</a:t>
            </a:fld>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0BDFB5B-4FFC-4C4E-B6E6-F7F3849D0CCF}" type="slidenum">
              <a:rPr lang="en-US" smtClean="0">
                <a:solidFill>
                  <a:prstClr val="black">
                    <a:tint val="75000"/>
                  </a:prstClr>
                </a:solidFill>
              </a:rPr>
              <a:pPr/>
              <a:t>‹#›</a:t>
            </a:fld>
            <a:endParaRPr lang="en-US" dirty="0">
              <a:solidFill>
                <a:prstClr val="black">
                  <a:tint val="75000"/>
                </a:prstClr>
              </a:solidFill>
            </a:endParaRPr>
          </a:p>
        </p:txBody>
      </p:sp>
      <p:pic>
        <p:nvPicPr>
          <p:cNvPr id="8" name="Picture 3" descr="Stevens-Secondary-Color.jpg"/>
          <p:cNvPicPr>
            <a:picLocks noChangeAspect="1"/>
          </p:cNvPicPr>
          <p:nvPr userDrawn="1"/>
        </p:nvPicPr>
        <p:blipFill>
          <a:blip r:embed="rId2" cstate="print"/>
          <a:srcRect/>
          <a:stretch>
            <a:fillRect/>
          </a:stretch>
        </p:blipFill>
        <p:spPr bwMode="auto">
          <a:xfrm>
            <a:off x="3884929" y="5342562"/>
            <a:ext cx="1372208" cy="1172537"/>
          </a:xfrm>
          <a:prstGeom prst="rect">
            <a:avLst/>
          </a:prstGeom>
          <a:noFill/>
          <a:ln w="9525">
            <a:noFill/>
            <a:miter lim="800000"/>
            <a:headEnd/>
            <a:tailEnd/>
          </a:ln>
        </p:spPr>
      </p:pic>
    </p:spTree>
    <p:extLst>
      <p:ext uri="{BB962C8B-B14F-4D97-AF65-F5344CB8AC3E}">
        <p14:creationId xmlns:p14="http://schemas.microsoft.com/office/powerpoint/2010/main" val="793650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sz="2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6" name="Footer Placeholder 4"/>
          <p:cNvSpPr>
            <a:spLocks noGrp="1"/>
          </p:cNvSpPr>
          <p:nvPr>
            <p:ph type="ftr" sz="quarter" idx="12"/>
          </p:nvPr>
        </p:nvSpPr>
        <p:spPr/>
        <p:txBody>
          <a:bodyPr/>
          <a:lstStyle>
            <a:lvl1pPr>
              <a:defRPr/>
            </a:lvl1pPr>
          </a:lstStyle>
          <a:p>
            <a:pPr>
              <a:defRPr/>
            </a:pPr>
            <a:r>
              <a:rPr lang="en-US"/>
              <a:t>©2011 Stevens Institute of Technology</a:t>
            </a:r>
          </a:p>
        </p:txBody>
      </p:sp>
      <p:sp>
        <p:nvSpPr>
          <p:cNvPr id="7" name="Date Placeholder 3"/>
          <p:cNvSpPr>
            <a:spLocks noGrp="1"/>
          </p:cNvSpPr>
          <p:nvPr>
            <p:ph type="dt" sz="half" idx="10"/>
          </p:nvPr>
        </p:nvSpPr>
        <p:spPr>
          <a:xfrm>
            <a:off x="4656323" y="6473825"/>
            <a:ext cx="858838" cy="365125"/>
          </a:xfrm>
        </p:spPr>
        <p:txBody>
          <a:bodyPr/>
          <a:lstStyle>
            <a:lvl1pPr>
              <a:defRPr/>
            </a:lvl1pPr>
          </a:lstStyle>
          <a:p>
            <a:pPr>
              <a:defRPr/>
            </a:pPr>
            <a:fld id="{ABD110C3-791C-4EA5-91B1-307755DA3ECC}" type="datetime1">
              <a:rPr lang="en-US" smtClean="0"/>
              <a:t>4/26/2018</a:t>
            </a:fld>
            <a:endParaRPr lang="en-US" dirty="0"/>
          </a:p>
        </p:txBody>
      </p:sp>
      <p:sp>
        <p:nvSpPr>
          <p:cNvPr id="8" name="Slide Number Placeholder 5"/>
          <p:cNvSpPr>
            <a:spLocks noGrp="1"/>
          </p:cNvSpPr>
          <p:nvPr>
            <p:ph type="sldNum" sz="quarter" idx="11"/>
          </p:nvPr>
        </p:nvSpPr>
        <p:spPr>
          <a:xfrm>
            <a:off x="3814948" y="6473825"/>
            <a:ext cx="641350" cy="365125"/>
          </a:xfrm>
        </p:spPr>
        <p:txBody>
          <a:bodyPr/>
          <a:lstStyle>
            <a:lvl1pPr algn="r">
              <a:defRPr/>
            </a:lvl1pPr>
          </a:lstStyle>
          <a:p>
            <a:pPr>
              <a:defRPr/>
            </a:pPr>
            <a:fld id="{0F1E82B1-83E1-2441-96D5-EDBDCFD851E6}"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2E9E4B3-F572-2247-997B-846DE5A61913}" type="datetime1">
              <a:rPr lang="en-US" smtClean="0">
                <a:solidFill>
                  <a:prstClr val="black">
                    <a:tint val="75000"/>
                  </a:prstClr>
                </a:solidFill>
              </a:rPr>
              <a:pPr/>
              <a:t>4/26/2018</a:t>
            </a:fld>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0BDFB5B-4FFC-4C4E-B6E6-F7F3849D0CCF}"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518452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5D3B87-A143-E84F-8B98-C74AF0C5A6CA}" type="datetime1">
              <a:rPr lang="en-US" smtClean="0">
                <a:solidFill>
                  <a:prstClr val="black">
                    <a:tint val="75000"/>
                  </a:prstClr>
                </a:solidFill>
              </a:rPr>
              <a:pPr/>
              <a:t>4/26/2018</a:t>
            </a:fld>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0BDFB5B-4FFC-4C4E-B6E6-F7F3849D0CCF}"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607992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263471" y="1130632"/>
            <a:ext cx="4232329" cy="5123074"/>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199" y="1130632"/>
            <a:ext cx="4263325" cy="5123074"/>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850418F-00F7-9244-9AA4-387FBD08ED64}" type="datetime1">
              <a:rPr lang="en-US" smtClean="0">
                <a:solidFill>
                  <a:prstClr val="black">
                    <a:tint val="75000"/>
                  </a:prstClr>
                </a:solidFill>
              </a:rPr>
              <a:pPr/>
              <a:t>4/26/2018</a:t>
            </a:fld>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20BDFB5B-4FFC-4C4E-B6E6-F7F3849D0CCF}"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7362505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32474" y="1062424"/>
            <a:ext cx="428816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232474" y="1702186"/>
            <a:ext cx="4288161" cy="475285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062424"/>
            <a:ext cx="42665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1702186"/>
            <a:ext cx="4266500" cy="475285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2D7DE77D-3668-5048-A6D7-B1EA7045DC22}" type="datetime1">
              <a:rPr lang="en-US" smtClean="0">
                <a:solidFill>
                  <a:prstClr val="black">
                    <a:tint val="75000"/>
                  </a:prstClr>
                </a:solidFill>
              </a:rPr>
              <a:pPr/>
              <a:t>4/26/2018</a:t>
            </a:fld>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20BDFB5B-4FFC-4C4E-B6E6-F7F3849D0CCF}"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795750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382CA30-58B5-8E45-AF7B-6865FFEB7C1E}" type="datetime1">
              <a:rPr lang="en-US" smtClean="0">
                <a:solidFill>
                  <a:prstClr val="black">
                    <a:tint val="75000"/>
                  </a:prstClr>
                </a:solidFill>
              </a:rPr>
              <a:pPr/>
              <a:t>4/26/2018</a:t>
            </a:fld>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20BDFB5B-4FFC-4C4E-B6E6-F7F3849D0CCF}"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089026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46259B-2154-4B40-94AB-253319AF7632}" type="datetime1">
              <a:rPr lang="en-US" smtClean="0">
                <a:solidFill>
                  <a:prstClr val="black">
                    <a:tint val="75000"/>
                  </a:prstClr>
                </a:solidFill>
              </a:rPr>
              <a:pPr/>
              <a:t>4/26/2018</a:t>
            </a:fld>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20BDFB5B-4FFC-4C4E-B6E6-F7F3849D0CCF}"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5304954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898902"/>
            <a:ext cx="3008313" cy="536198"/>
          </a:xfrm>
        </p:spPr>
        <p:txBody>
          <a:bodyPr anchor="b"/>
          <a:lstStyle>
            <a:lvl1pPr algn="l">
              <a:defRPr sz="1800" b="1"/>
            </a:lvl1pPr>
          </a:lstStyle>
          <a:p>
            <a:r>
              <a:rPr lang="en-US" dirty="0" smtClean="0"/>
              <a:t>Click to edit Master title style</a:t>
            </a:r>
            <a:endParaRPr lang="en-US" dirty="0"/>
          </a:p>
        </p:txBody>
      </p:sp>
      <p:sp>
        <p:nvSpPr>
          <p:cNvPr id="3" name="Content Placeholder 2"/>
          <p:cNvSpPr>
            <a:spLocks noGrp="1"/>
          </p:cNvSpPr>
          <p:nvPr>
            <p:ph idx="1"/>
          </p:nvPr>
        </p:nvSpPr>
        <p:spPr>
          <a:xfrm>
            <a:off x="3575050" y="898902"/>
            <a:ext cx="5111750" cy="5227261"/>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425FE62-C6EB-524A-9CEB-D420F3E654CC}" type="datetime1">
              <a:rPr lang="en-US" smtClean="0">
                <a:solidFill>
                  <a:prstClr val="black">
                    <a:tint val="75000"/>
                  </a:prstClr>
                </a:solidFill>
              </a:rPr>
              <a:pPr/>
              <a:t>4/26/2018</a:t>
            </a:fld>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20BDFB5B-4FFC-4C4E-B6E6-F7F3849D0CCF}"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0110939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914399"/>
            <a:ext cx="5486400" cy="38131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908A5B-2377-A647-9B7B-3BB81F45B8A8}" type="datetime1">
              <a:rPr lang="en-US" smtClean="0">
                <a:solidFill>
                  <a:prstClr val="black">
                    <a:tint val="75000"/>
                  </a:prstClr>
                </a:solidFill>
              </a:rPr>
              <a:pPr/>
              <a:t>4/26/2018</a:t>
            </a:fld>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20BDFB5B-4FFC-4C4E-B6E6-F7F3849D0CCF}"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9724854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31A29A-D3FE-C44A-B16E-93261CFA2367}" type="datetime1">
              <a:rPr lang="en-US" smtClean="0">
                <a:solidFill>
                  <a:prstClr val="black">
                    <a:tint val="75000"/>
                  </a:prstClr>
                </a:solidFill>
              </a:rPr>
              <a:pPr/>
              <a:t>4/26/2018</a:t>
            </a:fld>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0BDFB5B-4FFC-4C4E-B6E6-F7F3849D0CCF}"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8307057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63168"/>
            <a:ext cx="2057400" cy="547420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963168"/>
            <a:ext cx="6019800" cy="547420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CC9F93-7D57-3842-918F-A72EDD0C3433}" type="datetime1">
              <a:rPr lang="en-US" smtClean="0">
                <a:solidFill>
                  <a:prstClr val="black">
                    <a:tint val="75000"/>
                  </a:prstClr>
                </a:solidFill>
              </a:rPr>
              <a:pPr/>
              <a:t>4/26/2018</a:t>
            </a:fld>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0BDFB5B-4FFC-4C4E-B6E6-F7F3849D0CCF}"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92924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4"/>
          <p:cNvSpPr>
            <a:spLocks noGrp="1"/>
          </p:cNvSpPr>
          <p:nvPr>
            <p:ph type="ftr" sz="quarter" idx="12"/>
          </p:nvPr>
        </p:nvSpPr>
        <p:spPr/>
        <p:txBody>
          <a:bodyPr/>
          <a:lstStyle>
            <a:lvl1pPr>
              <a:defRPr/>
            </a:lvl1pPr>
          </a:lstStyle>
          <a:p>
            <a:pPr>
              <a:defRPr/>
            </a:pPr>
            <a:r>
              <a:rPr lang="en-US"/>
              <a:t>©2011 Stevens Institute of Technology</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816608" y="0"/>
            <a:ext cx="7095744" cy="73152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249936" y="963168"/>
            <a:ext cx="8656320" cy="5437632"/>
          </a:xfrm>
        </p:spPr>
        <p:txBody>
          <a:bodyPr rtlCol="0">
            <a:normAutofit/>
          </a:bodyPr>
          <a:lstStyle/>
          <a:p>
            <a:pPr lvl="0"/>
            <a:endParaRPr lang="en-US" noProof="0" dirty="0" smtClean="0"/>
          </a:p>
        </p:txBody>
      </p:sp>
      <p:sp>
        <p:nvSpPr>
          <p:cNvPr id="4" name="Rectangle 4"/>
          <p:cNvSpPr>
            <a:spLocks noGrp="1" noChangeArrowheads="1"/>
          </p:cNvSpPr>
          <p:nvPr>
            <p:ph type="dt" sz="half" idx="10"/>
          </p:nvPr>
        </p:nvSpPr>
        <p:spPr/>
        <p:txBody>
          <a:bodyPr/>
          <a:lstStyle>
            <a:lvl1pPr>
              <a:defRPr/>
            </a:lvl1pPr>
          </a:lstStyle>
          <a:p>
            <a:pPr>
              <a:defRPr/>
            </a:pPr>
            <a:fld id="{D7FE8857-D238-584E-9379-B32D212F0390}" type="datetime1">
              <a:rPr lang="en-US" smtClean="0">
                <a:solidFill>
                  <a:prstClr val="black">
                    <a:tint val="75000"/>
                  </a:prstClr>
                </a:solidFill>
              </a:rPr>
              <a:pPr>
                <a:defRPr/>
              </a:pPr>
              <a:t>4/26/2018</a:t>
            </a:fld>
            <a:endParaRPr lang="en-US" dirty="0">
              <a:solidFill>
                <a:prstClr val="black">
                  <a:tint val="75000"/>
                </a:prstClr>
              </a:solidFill>
            </a:endParaRPr>
          </a:p>
        </p:txBody>
      </p:sp>
      <p:sp>
        <p:nvSpPr>
          <p:cNvPr id="6" name="Rectangle 10"/>
          <p:cNvSpPr>
            <a:spLocks noGrp="1" noChangeArrowheads="1"/>
          </p:cNvSpPr>
          <p:nvPr>
            <p:ph type="sldNum" sz="quarter" idx="12"/>
          </p:nvPr>
        </p:nvSpPr>
        <p:spPr/>
        <p:txBody>
          <a:bodyPr/>
          <a:lstStyle>
            <a:lvl1pPr>
              <a:defRPr/>
            </a:lvl1pPr>
          </a:lstStyle>
          <a:p>
            <a:pPr>
              <a:defRPr/>
            </a:pPr>
            <a:endParaRPr lang="en-US" dirty="0">
              <a:solidFill>
                <a:prstClr val="black">
                  <a:tint val="75000"/>
                </a:prstClr>
              </a:solidFill>
            </a:endParaRPr>
          </a:p>
          <a:p>
            <a:pPr>
              <a:defRPr/>
            </a:pPr>
            <a:fld id="{B6F592CE-78AF-3E46-AB75-094D0137BC43}"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98844859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32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Footer Placeholder 4"/>
          <p:cNvSpPr>
            <a:spLocks noGrp="1"/>
          </p:cNvSpPr>
          <p:nvPr>
            <p:ph type="ftr" sz="quarter" idx="12"/>
          </p:nvPr>
        </p:nvSpPr>
        <p:spPr/>
        <p:txBody>
          <a:bodyPr/>
          <a:lstStyle>
            <a:lvl1pPr>
              <a:defRPr/>
            </a:lvl1pPr>
          </a:lstStyle>
          <a:p>
            <a:pPr>
              <a:defRPr/>
            </a:pPr>
            <a:r>
              <a:rPr lang="en-US"/>
              <a:t>©2011 Stevens Institute of Technology</a:t>
            </a:r>
          </a:p>
        </p:txBody>
      </p:sp>
      <p:sp>
        <p:nvSpPr>
          <p:cNvPr id="7" name="Date Placeholder 3"/>
          <p:cNvSpPr>
            <a:spLocks noGrp="1"/>
          </p:cNvSpPr>
          <p:nvPr>
            <p:ph type="dt" sz="half" idx="10"/>
          </p:nvPr>
        </p:nvSpPr>
        <p:spPr>
          <a:xfrm>
            <a:off x="4656323" y="6473825"/>
            <a:ext cx="858838" cy="365125"/>
          </a:xfrm>
        </p:spPr>
        <p:txBody>
          <a:bodyPr/>
          <a:lstStyle>
            <a:lvl1pPr>
              <a:defRPr/>
            </a:lvl1pPr>
          </a:lstStyle>
          <a:p>
            <a:pPr>
              <a:defRPr/>
            </a:pPr>
            <a:fld id="{44EE64AF-1D2C-4C4F-8BC3-AFDAE698A9B3}" type="datetime1">
              <a:rPr lang="en-US" smtClean="0"/>
              <a:t>4/26/2018</a:t>
            </a:fld>
            <a:endParaRPr lang="en-US" dirty="0"/>
          </a:p>
        </p:txBody>
      </p:sp>
      <p:sp>
        <p:nvSpPr>
          <p:cNvPr id="8" name="Slide Number Placeholder 5"/>
          <p:cNvSpPr>
            <a:spLocks noGrp="1"/>
          </p:cNvSpPr>
          <p:nvPr>
            <p:ph type="sldNum" sz="quarter" idx="11"/>
          </p:nvPr>
        </p:nvSpPr>
        <p:spPr>
          <a:xfrm>
            <a:off x="3814948" y="6473825"/>
            <a:ext cx="641350" cy="365125"/>
          </a:xfrm>
        </p:spPr>
        <p:txBody>
          <a:bodyPr/>
          <a:lstStyle>
            <a:lvl1pPr algn="r">
              <a:defRPr/>
            </a:lvl1pPr>
          </a:lstStyle>
          <a:p>
            <a:pPr>
              <a:defRPr/>
            </a:pPr>
            <a:fld id="{0F1E82B1-83E1-2441-96D5-EDBDCFD851E6}"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4"/>
          <p:cNvSpPr>
            <a:spLocks noGrp="1"/>
          </p:cNvSpPr>
          <p:nvPr>
            <p:ph type="ftr" sz="quarter" idx="12"/>
          </p:nvPr>
        </p:nvSpPr>
        <p:spPr/>
        <p:txBody>
          <a:bodyPr/>
          <a:lstStyle>
            <a:lvl1pPr>
              <a:defRPr/>
            </a:lvl1pPr>
          </a:lstStyle>
          <a:p>
            <a:pPr>
              <a:defRPr/>
            </a:pPr>
            <a:r>
              <a:rPr lang="en-US"/>
              <a:t>©2011 Stevens Institute of Technology</a:t>
            </a:r>
          </a:p>
        </p:txBody>
      </p:sp>
      <p:sp>
        <p:nvSpPr>
          <p:cNvPr id="8" name="Date Placeholder 3"/>
          <p:cNvSpPr>
            <a:spLocks noGrp="1"/>
          </p:cNvSpPr>
          <p:nvPr>
            <p:ph type="dt" sz="half" idx="10"/>
          </p:nvPr>
        </p:nvSpPr>
        <p:spPr>
          <a:xfrm>
            <a:off x="4656323" y="6473825"/>
            <a:ext cx="858838" cy="365125"/>
          </a:xfrm>
        </p:spPr>
        <p:txBody>
          <a:bodyPr/>
          <a:lstStyle>
            <a:lvl1pPr>
              <a:defRPr/>
            </a:lvl1pPr>
          </a:lstStyle>
          <a:p>
            <a:pPr>
              <a:defRPr/>
            </a:pPr>
            <a:fld id="{23CA11A9-52A0-4A3A-AC25-31EBFAB8A439}" type="datetime1">
              <a:rPr lang="en-US" smtClean="0"/>
              <a:t>4/26/2018</a:t>
            </a:fld>
            <a:endParaRPr lang="en-US" dirty="0"/>
          </a:p>
        </p:txBody>
      </p:sp>
      <p:sp>
        <p:nvSpPr>
          <p:cNvPr id="9" name="Slide Number Placeholder 5"/>
          <p:cNvSpPr>
            <a:spLocks noGrp="1"/>
          </p:cNvSpPr>
          <p:nvPr>
            <p:ph type="sldNum" sz="quarter" idx="11"/>
          </p:nvPr>
        </p:nvSpPr>
        <p:spPr>
          <a:xfrm>
            <a:off x="3814948" y="6473825"/>
            <a:ext cx="641350" cy="365125"/>
          </a:xfrm>
        </p:spPr>
        <p:txBody>
          <a:bodyPr/>
          <a:lstStyle>
            <a:lvl1pPr algn="r">
              <a:defRPr/>
            </a:lvl1pPr>
          </a:lstStyle>
          <a:p>
            <a:pPr>
              <a:defRPr/>
            </a:pPr>
            <a:fld id="{0F1E82B1-83E1-2441-96D5-EDBDCFD851E6}" type="slidenum">
              <a:rPr lang="en-US"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Footer Placeholder 4"/>
          <p:cNvSpPr>
            <a:spLocks noGrp="1"/>
          </p:cNvSpPr>
          <p:nvPr>
            <p:ph type="ftr" sz="quarter" idx="12"/>
          </p:nvPr>
        </p:nvSpPr>
        <p:spPr/>
        <p:txBody>
          <a:bodyPr/>
          <a:lstStyle>
            <a:lvl1pPr>
              <a:defRPr/>
            </a:lvl1pPr>
          </a:lstStyle>
          <a:p>
            <a:pPr>
              <a:defRPr/>
            </a:pPr>
            <a:r>
              <a:rPr lang="en-US"/>
              <a:t>©2011 Stevens Institute of Technology</a:t>
            </a:r>
          </a:p>
        </p:txBody>
      </p:sp>
      <p:sp>
        <p:nvSpPr>
          <p:cNvPr id="10" name="Date Placeholder 3"/>
          <p:cNvSpPr>
            <a:spLocks noGrp="1"/>
          </p:cNvSpPr>
          <p:nvPr>
            <p:ph type="dt" sz="half" idx="10"/>
          </p:nvPr>
        </p:nvSpPr>
        <p:spPr>
          <a:xfrm>
            <a:off x="4656323" y="6473825"/>
            <a:ext cx="858838" cy="365125"/>
          </a:xfrm>
        </p:spPr>
        <p:txBody>
          <a:bodyPr/>
          <a:lstStyle>
            <a:lvl1pPr>
              <a:defRPr/>
            </a:lvl1pPr>
          </a:lstStyle>
          <a:p>
            <a:pPr>
              <a:defRPr/>
            </a:pPr>
            <a:fld id="{DE29E262-4A54-4090-A78A-46CA7CF69D19}" type="datetime1">
              <a:rPr lang="en-US" smtClean="0"/>
              <a:t>4/26/2018</a:t>
            </a:fld>
            <a:endParaRPr lang="en-US" dirty="0"/>
          </a:p>
        </p:txBody>
      </p:sp>
      <p:sp>
        <p:nvSpPr>
          <p:cNvPr id="11" name="Slide Number Placeholder 5"/>
          <p:cNvSpPr>
            <a:spLocks noGrp="1"/>
          </p:cNvSpPr>
          <p:nvPr>
            <p:ph type="sldNum" sz="quarter" idx="11"/>
          </p:nvPr>
        </p:nvSpPr>
        <p:spPr>
          <a:xfrm>
            <a:off x="3814948" y="6473825"/>
            <a:ext cx="641350" cy="365125"/>
          </a:xfrm>
        </p:spPr>
        <p:txBody>
          <a:bodyPr/>
          <a:lstStyle>
            <a:lvl1pPr algn="r">
              <a:defRPr/>
            </a:lvl1pPr>
          </a:lstStyle>
          <a:p>
            <a:pPr>
              <a:defRPr/>
            </a:pPr>
            <a:fld id="{0F1E82B1-83E1-2441-96D5-EDBDCFD851E6}"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3"/>
          <p:cNvSpPr>
            <a:spLocks noGrp="1"/>
          </p:cNvSpPr>
          <p:nvPr>
            <p:ph type="dt" sz="half" idx="10"/>
          </p:nvPr>
        </p:nvSpPr>
        <p:spPr>
          <a:xfrm>
            <a:off x="4656323" y="6473825"/>
            <a:ext cx="858838" cy="365125"/>
          </a:xfrm>
        </p:spPr>
        <p:txBody>
          <a:bodyPr/>
          <a:lstStyle>
            <a:lvl1pPr>
              <a:defRPr/>
            </a:lvl1pPr>
          </a:lstStyle>
          <a:p>
            <a:pPr>
              <a:defRPr/>
            </a:pPr>
            <a:fld id="{4289C1BA-77B8-4E8E-9F96-5112B3DDCBD9}" type="datetime1">
              <a:rPr lang="en-US" smtClean="0"/>
              <a:t>4/26/2018</a:t>
            </a:fld>
            <a:endParaRPr lang="en-US" dirty="0"/>
          </a:p>
        </p:txBody>
      </p:sp>
      <p:sp>
        <p:nvSpPr>
          <p:cNvPr id="6" name="Slide Number Placeholder 5"/>
          <p:cNvSpPr>
            <a:spLocks noGrp="1"/>
          </p:cNvSpPr>
          <p:nvPr>
            <p:ph type="sldNum" sz="quarter" idx="11"/>
          </p:nvPr>
        </p:nvSpPr>
        <p:spPr>
          <a:xfrm>
            <a:off x="3814948" y="6473825"/>
            <a:ext cx="641350" cy="365125"/>
          </a:xfrm>
        </p:spPr>
        <p:txBody>
          <a:bodyPr/>
          <a:lstStyle>
            <a:lvl1pPr algn="r">
              <a:defRPr/>
            </a:lvl1pPr>
          </a:lstStyle>
          <a:p>
            <a:pPr>
              <a:defRPr/>
            </a:pPr>
            <a:fld id="{0F1E82B1-83E1-2441-96D5-EDBDCFD851E6}" type="slidenum">
              <a:rPr lang="en-US" smtClean="0"/>
              <a:pPr>
                <a:defRPr/>
              </a:pPr>
              <a:t>‹#›</a:t>
            </a:fld>
            <a:endParaRPr lang="en-US" dirty="0"/>
          </a:p>
        </p:txBody>
      </p:sp>
      <p:sp>
        <p:nvSpPr>
          <p:cNvPr id="7" name="Footer Placeholder 4"/>
          <p:cNvSpPr>
            <a:spLocks noGrp="1"/>
          </p:cNvSpPr>
          <p:nvPr>
            <p:ph type="ftr" sz="quarter" idx="12"/>
          </p:nvPr>
        </p:nvSpPr>
        <p:spPr>
          <a:xfrm>
            <a:off x="6715125" y="6483350"/>
            <a:ext cx="2424113" cy="365125"/>
          </a:xfrm>
        </p:spPr>
        <p:txBody>
          <a:bodyPr/>
          <a:lstStyle>
            <a:lvl1pPr>
              <a:defRPr/>
            </a:lvl1pPr>
          </a:lstStyle>
          <a:p>
            <a:pPr>
              <a:defRPr/>
            </a:pPr>
            <a:r>
              <a:rPr lang="en-US"/>
              <a:t>©2011 Stevens Institute of Technology</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ooter Placeholder 4"/>
          <p:cNvSpPr>
            <a:spLocks noGrp="1"/>
          </p:cNvSpPr>
          <p:nvPr>
            <p:ph type="ftr" sz="quarter" idx="12"/>
          </p:nvPr>
        </p:nvSpPr>
        <p:spPr/>
        <p:txBody>
          <a:bodyPr/>
          <a:lstStyle>
            <a:lvl1pPr>
              <a:defRPr/>
            </a:lvl1pPr>
          </a:lstStyle>
          <a:p>
            <a:pPr>
              <a:defRPr/>
            </a:pPr>
            <a:r>
              <a:rPr lang="en-US"/>
              <a:t>©2011 Stevens Institute of Technology</a:t>
            </a:r>
          </a:p>
        </p:txBody>
      </p:sp>
      <p:sp>
        <p:nvSpPr>
          <p:cNvPr id="5" name="Date Placeholder 3"/>
          <p:cNvSpPr>
            <a:spLocks noGrp="1"/>
          </p:cNvSpPr>
          <p:nvPr>
            <p:ph type="dt" sz="half" idx="10"/>
          </p:nvPr>
        </p:nvSpPr>
        <p:spPr>
          <a:xfrm>
            <a:off x="4656323" y="6473825"/>
            <a:ext cx="858838" cy="365125"/>
          </a:xfrm>
        </p:spPr>
        <p:txBody>
          <a:bodyPr/>
          <a:lstStyle>
            <a:lvl1pPr>
              <a:defRPr/>
            </a:lvl1pPr>
          </a:lstStyle>
          <a:p>
            <a:pPr>
              <a:defRPr/>
            </a:pPr>
            <a:fld id="{F6840EB8-E139-418F-A299-B71E0B1D0FFF}" type="datetime1">
              <a:rPr lang="en-US" smtClean="0"/>
              <a:t>4/26/2018</a:t>
            </a:fld>
            <a:endParaRPr lang="en-US" dirty="0"/>
          </a:p>
        </p:txBody>
      </p:sp>
      <p:sp>
        <p:nvSpPr>
          <p:cNvPr id="6" name="Slide Number Placeholder 5"/>
          <p:cNvSpPr>
            <a:spLocks noGrp="1"/>
          </p:cNvSpPr>
          <p:nvPr>
            <p:ph type="sldNum" sz="quarter" idx="11"/>
          </p:nvPr>
        </p:nvSpPr>
        <p:spPr>
          <a:xfrm>
            <a:off x="3814948" y="6473825"/>
            <a:ext cx="641350" cy="365125"/>
          </a:xfrm>
        </p:spPr>
        <p:txBody>
          <a:bodyPr/>
          <a:lstStyle>
            <a:lvl1pPr algn="r">
              <a:defRPr/>
            </a:lvl1pPr>
          </a:lstStyle>
          <a:p>
            <a:pPr>
              <a:defRPr/>
            </a:pPr>
            <a:fld id="{0F1E82B1-83E1-2441-96D5-EDBDCFD851E6}"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Footer Placeholder 4"/>
          <p:cNvSpPr>
            <a:spLocks noGrp="1"/>
          </p:cNvSpPr>
          <p:nvPr>
            <p:ph type="ftr" sz="quarter" idx="12"/>
          </p:nvPr>
        </p:nvSpPr>
        <p:spPr/>
        <p:txBody>
          <a:bodyPr/>
          <a:lstStyle>
            <a:lvl1pPr>
              <a:defRPr/>
            </a:lvl1pPr>
          </a:lstStyle>
          <a:p>
            <a:pPr>
              <a:defRPr/>
            </a:pPr>
            <a:r>
              <a:rPr lang="en-US"/>
              <a:t>©2011 Stevens Institute of Technology</a:t>
            </a:r>
          </a:p>
        </p:txBody>
      </p:sp>
      <p:sp>
        <p:nvSpPr>
          <p:cNvPr id="8" name="Date Placeholder 3"/>
          <p:cNvSpPr>
            <a:spLocks noGrp="1"/>
          </p:cNvSpPr>
          <p:nvPr>
            <p:ph type="dt" sz="half" idx="10"/>
          </p:nvPr>
        </p:nvSpPr>
        <p:spPr>
          <a:xfrm>
            <a:off x="4656323" y="6473825"/>
            <a:ext cx="858838" cy="365125"/>
          </a:xfrm>
        </p:spPr>
        <p:txBody>
          <a:bodyPr/>
          <a:lstStyle>
            <a:lvl1pPr>
              <a:defRPr/>
            </a:lvl1pPr>
          </a:lstStyle>
          <a:p>
            <a:pPr>
              <a:defRPr/>
            </a:pPr>
            <a:fld id="{F0E3B991-D6BA-4F3D-B5E8-7BE391B1C9A3}" type="datetime1">
              <a:rPr lang="en-US" smtClean="0"/>
              <a:t>4/26/2018</a:t>
            </a:fld>
            <a:endParaRPr lang="en-US" dirty="0"/>
          </a:p>
        </p:txBody>
      </p:sp>
      <p:sp>
        <p:nvSpPr>
          <p:cNvPr id="9" name="Slide Number Placeholder 5"/>
          <p:cNvSpPr>
            <a:spLocks noGrp="1"/>
          </p:cNvSpPr>
          <p:nvPr>
            <p:ph type="sldNum" sz="quarter" idx="11"/>
          </p:nvPr>
        </p:nvSpPr>
        <p:spPr>
          <a:xfrm>
            <a:off x="3814948" y="6473825"/>
            <a:ext cx="641350" cy="365125"/>
          </a:xfrm>
        </p:spPr>
        <p:txBody>
          <a:bodyPr/>
          <a:lstStyle>
            <a:lvl1pPr algn="r">
              <a:defRPr/>
            </a:lvl1pPr>
          </a:lstStyle>
          <a:p>
            <a:pPr>
              <a:defRPr/>
            </a:pPr>
            <a:fld id="{0F1E82B1-83E1-2441-96D5-EDBDCFD851E6}"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image" Target="../media/image5.jpeg"/><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13" descr="innner-page-Stevens-ppt-1.jpg"/>
          <p:cNvPicPr>
            <a:picLocks noChangeAspect="1"/>
          </p:cNvPicPr>
          <p:nvPr userDrawn="1"/>
        </p:nvPicPr>
        <p:blipFill>
          <a:blip r:embed="rId17"/>
          <a:stretch>
            <a:fillRect/>
          </a:stretch>
        </p:blipFill>
        <p:spPr>
          <a:xfrm>
            <a:off x="0" y="3175"/>
            <a:ext cx="9144001" cy="6858000"/>
          </a:xfrm>
          <a:prstGeom prst="rect">
            <a:avLst/>
          </a:prstGeom>
        </p:spPr>
      </p:pic>
      <p:sp>
        <p:nvSpPr>
          <p:cNvPr id="1027"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8"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a:t>
            </a:r>
            <a:r>
              <a:rPr lang="en-US" dirty="0" smtClean="0"/>
              <a:t>level</a:t>
            </a:r>
            <a:endParaRPr lang="en-US" dirty="0"/>
          </a:p>
        </p:txBody>
      </p:sp>
      <p:pic>
        <p:nvPicPr>
          <p:cNvPr id="1031" name="Picture 8" descr="stevents-logo.png"/>
          <p:cNvPicPr>
            <a:picLocks noChangeAspect="1"/>
          </p:cNvPicPr>
          <p:nvPr userDrawn="1"/>
        </p:nvPicPr>
        <p:blipFill>
          <a:blip r:embed="rId18"/>
          <a:srcRect/>
          <a:stretch>
            <a:fillRect/>
          </a:stretch>
        </p:blipFill>
        <p:spPr bwMode="auto">
          <a:xfrm>
            <a:off x="103188" y="6405563"/>
            <a:ext cx="830262" cy="355600"/>
          </a:xfrm>
          <a:prstGeom prst="rect">
            <a:avLst/>
          </a:prstGeom>
          <a:noFill/>
          <a:ln w="9525">
            <a:noFill/>
            <a:miter lim="800000"/>
            <a:headEnd/>
            <a:tailEnd/>
          </a:ln>
        </p:spPr>
      </p:pic>
      <p:sp>
        <p:nvSpPr>
          <p:cNvPr id="11" name="Title 1"/>
          <p:cNvSpPr txBox="1">
            <a:spLocks/>
          </p:cNvSpPr>
          <p:nvPr userDrawn="1"/>
        </p:nvSpPr>
        <p:spPr>
          <a:xfrm>
            <a:off x="6992938" y="6081713"/>
            <a:ext cx="2108200" cy="269875"/>
          </a:xfrm>
          <a:prstGeom prst="rect">
            <a:avLst/>
          </a:prstGeom>
        </p:spPr>
        <p:txBody>
          <a:bodyPr>
            <a:normAutofit fontScale="90000"/>
          </a:bodyPr>
          <a:lstStyle/>
          <a:p>
            <a:pPr fontAlgn="auto">
              <a:spcAft>
                <a:spcPts val="0"/>
              </a:spcAft>
              <a:defRPr/>
            </a:pPr>
            <a:r>
              <a:rPr lang="en-US" sz="1000" i="1" dirty="0">
                <a:solidFill>
                  <a:schemeClr val="bg1"/>
                </a:solidFill>
                <a:latin typeface="+mj-lt"/>
                <a:ea typeface="+mj-ea"/>
                <a:cs typeface="+mj-cs"/>
              </a:rPr>
              <a:t>©2011 Stevens Institute of Technology</a:t>
            </a:r>
          </a:p>
        </p:txBody>
      </p:sp>
      <p:sp>
        <p:nvSpPr>
          <p:cNvPr id="12" name="Title 1"/>
          <p:cNvSpPr txBox="1">
            <a:spLocks/>
          </p:cNvSpPr>
          <p:nvPr userDrawn="1"/>
        </p:nvSpPr>
        <p:spPr>
          <a:xfrm>
            <a:off x="4089400" y="6081713"/>
            <a:ext cx="1397000" cy="384175"/>
          </a:xfrm>
          <a:prstGeom prst="rect">
            <a:avLst/>
          </a:prstGeom>
        </p:spPr>
        <p:txBody>
          <a:bodyPr>
            <a:normAutofit fontScale="97500"/>
          </a:bodyPr>
          <a:lstStyle/>
          <a:p>
            <a:pPr fontAlgn="auto">
              <a:spcAft>
                <a:spcPts val="0"/>
              </a:spcAft>
              <a:defRPr/>
            </a:pPr>
            <a:r>
              <a:rPr lang="en-US" sz="1000" dirty="0">
                <a:solidFill>
                  <a:schemeClr val="bg1"/>
                </a:solidFill>
                <a:latin typeface="+mj-lt"/>
                <a:ea typeface="+mj-ea"/>
                <a:cs typeface="+mj-cs"/>
              </a:rPr>
              <a:t>P. 2/3   |   01/01/11</a:t>
            </a:r>
          </a:p>
        </p:txBody>
      </p:sp>
      <p:sp>
        <p:nvSpPr>
          <p:cNvPr id="13" name="Slide Number Placeholder 5"/>
          <p:cNvSpPr txBox="1">
            <a:spLocks/>
          </p:cNvSpPr>
          <p:nvPr userDrawn="1"/>
        </p:nvSpPr>
        <p:spPr>
          <a:xfrm>
            <a:off x="4459288" y="6467475"/>
            <a:ext cx="152400" cy="365125"/>
          </a:xfrm>
          <a:prstGeom prst="rect">
            <a:avLst/>
          </a:prstGeom>
        </p:spPr>
        <p:txBody>
          <a:bodyPr anchor="ctr"/>
          <a:lstStyle>
            <a:lvl1pPr algn="l">
              <a:defRPr sz="1000">
                <a:solidFill>
                  <a:srgbClr val="FFFFFF"/>
                </a:solidFill>
              </a:defRPr>
            </a:lvl1pPr>
          </a:lstStyle>
          <a:p>
            <a:pPr fontAlgn="auto">
              <a:spcBef>
                <a:spcPts val="0"/>
              </a:spcBef>
              <a:spcAft>
                <a:spcPts val="0"/>
              </a:spcAft>
              <a:defRPr/>
            </a:pPr>
            <a:r>
              <a:rPr lang="en-US" dirty="0" smtClean="0">
                <a:latin typeface="+mn-lt"/>
                <a:ea typeface="+mn-ea"/>
                <a:cs typeface="+mn-cs"/>
              </a:rPr>
              <a:t>|</a:t>
            </a:r>
          </a:p>
        </p:txBody>
      </p:sp>
      <p:sp>
        <p:nvSpPr>
          <p:cNvPr id="15" name="Footer Placeholder 4"/>
          <p:cNvSpPr>
            <a:spLocks noGrp="1"/>
          </p:cNvSpPr>
          <p:nvPr>
            <p:ph type="ftr" sz="quarter" idx="3"/>
          </p:nvPr>
        </p:nvSpPr>
        <p:spPr>
          <a:xfrm>
            <a:off x="6715125" y="6483350"/>
            <a:ext cx="2424113" cy="365125"/>
          </a:xfrm>
          <a:prstGeom prst="rect">
            <a:avLst/>
          </a:prstGeom>
        </p:spPr>
        <p:txBody>
          <a:bodyPr anchor="ctr"/>
          <a:lstStyle>
            <a:lvl1pPr algn="r" fontAlgn="auto">
              <a:spcAft>
                <a:spcPts val="0"/>
              </a:spcAft>
              <a:defRPr sz="1000">
                <a:solidFill>
                  <a:schemeClr val="bg1"/>
                </a:solidFill>
                <a:latin typeface="+mn-lt"/>
                <a:ea typeface="+mn-ea"/>
                <a:cs typeface="+mn-cs"/>
              </a:defRPr>
            </a:lvl1pPr>
          </a:lstStyle>
          <a:p>
            <a:pPr>
              <a:defRPr/>
            </a:pPr>
            <a:r>
              <a:rPr lang="en-US"/>
              <a:t>©2011 Stevens Institute of Technology</a:t>
            </a:r>
          </a:p>
        </p:txBody>
      </p:sp>
      <p:sp>
        <p:nvSpPr>
          <p:cNvPr id="4" name="Date Placeholder 3"/>
          <p:cNvSpPr>
            <a:spLocks noGrp="1"/>
          </p:cNvSpPr>
          <p:nvPr>
            <p:ph type="dt" sz="half" idx="2"/>
          </p:nvPr>
        </p:nvSpPr>
        <p:spPr>
          <a:xfrm>
            <a:off x="4655325" y="6473825"/>
            <a:ext cx="858838" cy="365125"/>
          </a:xfrm>
          <a:prstGeom prst="rect">
            <a:avLst/>
          </a:prstGeom>
        </p:spPr>
        <p:txBody>
          <a:bodyPr vert="horz" lIns="91440" tIns="45720" rIns="91440" bIns="45720" rtlCol="0" anchor="ctr"/>
          <a:lstStyle>
            <a:lvl1pPr algn="l" fontAlgn="auto">
              <a:spcBef>
                <a:spcPts val="0"/>
              </a:spcBef>
              <a:spcAft>
                <a:spcPts val="0"/>
              </a:spcAft>
              <a:defRPr sz="1000">
                <a:solidFill>
                  <a:srgbClr val="FFFFFF"/>
                </a:solidFill>
                <a:latin typeface="+mn-lt"/>
                <a:ea typeface="+mn-ea"/>
                <a:cs typeface="+mn-cs"/>
              </a:defRPr>
            </a:lvl1pPr>
          </a:lstStyle>
          <a:p>
            <a:pPr>
              <a:defRPr/>
            </a:pPr>
            <a:fld id="{FE04DCA4-B779-4E57-9497-839F73DC8CFB}" type="datetime1">
              <a:rPr lang="en-US" smtClean="0"/>
              <a:t>4/26/2018</a:t>
            </a:fld>
            <a:endParaRPr lang="en-US" dirty="0"/>
          </a:p>
        </p:txBody>
      </p:sp>
      <p:sp>
        <p:nvSpPr>
          <p:cNvPr id="6" name="Slide Number Placeholder 5"/>
          <p:cNvSpPr>
            <a:spLocks noGrp="1"/>
          </p:cNvSpPr>
          <p:nvPr>
            <p:ph type="sldNum" sz="quarter" idx="4"/>
          </p:nvPr>
        </p:nvSpPr>
        <p:spPr>
          <a:xfrm>
            <a:off x="3813950" y="6473825"/>
            <a:ext cx="641350" cy="365125"/>
          </a:xfrm>
          <a:prstGeom prst="rect">
            <a:avLst/>
          </a:prstGeom>
        </p:spPr>
        <p:txBody>
          <a:bodyPr vert="horz" lIns="91440" tIns="45720" rIns="91440" bIns="45720" rtlCol="0" anchor="ctr"/>
          <a:lstStyle>
            <a:lvl1pPr algn="r" fontAlgn="auto">
              <a:spcBef>
                <a:spcPts val="0"/>
              </a:spcBef>
              <a:spcAft>
                <a:spcPts val="0"/>
              </a:spcAft>
              <a:defRPr sz="1000">
                <a:solidFill>
                  <a:srgbClr val="FFFFFF"/>
                </a:solidFill>
                <a:latin typeface="+mn-lt"/>
                <a:ea typeface="+mn-ea"/>
                <a:cs typeface="+mn-cs"/>
              </a:defRPr>
            </a:lvl1pPr>
          </a:lstStyle>
          <a:p>
            <a:pPr>
              <a:defRPr/>
            </a:pPr>
            <a:fld id="{EF020C1D-4F26-4747-97CF-2365286C489B}"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87" r:id="rId1"/>
    <p:sldLayoutId id="2147483677" r:id="rId2"/>
    <p:sldLayoutId id="2147483678" r:id="rId3"/>
    <p:sldLayoutId id="2147483679" r:id="rId4"/>
    <p:sldLayoutId id="2147483680" r:id="rId5"/>
    <p:sldLayoutId id="2147483681" r:id="rId6"/>
    <p:sldLayoutId id="2147483688" r:id="rId7"/>
    <p:sldLayoutId id="2147483682" r:id="rId8"/>
    <p:sldLayoutId id="2147483683" r:id="rId9"/>
    <p:sldLayoutId id="2147483684" r:id="rId10"/>
    <p:sldLayoutId id="2147483685" r:id="rId11"/>
    <p:sldLayoutId id="2147483686" r:id="rId12"/>
    <p:sldLayoutId id="2147483689" r:id="rId13"/>
    <p:sldLayoutId id="2147483706" r:id="rId14"/>
    <p:sldLayoutId id="2147483708" r:id="rId15"/>
  </p:sldLayoutIdLst>
  <p:timing>
    <p:tnLst>
      <p:par>
        <p:cTn id="1" dur="indefinite" restart="never" nodeType="tmRoot"/>
      </p:par>
    </p:tnLst>
  </p:timing>
  <p:hf hdr="0"/>
  <p:txStyles>
    <p:titleStyle>
      <a:lvl1pPr algn="ctr" defTabSz="457200" rtl="0" eaLnBrk="0" fontAlgn="base" hangingPunct="0">
        <a:spcBef>
          <a:spcPct val="0"/>
        </a:spcBef>
        <a:spcAft>
          <a:spcPct val="0"/>
        </a:spcAft>
        <a:defRPr sz="2800" kern="1200">
          <a:solidFill>
            <a:schemeClr val="accent2">
              <a:lumMod val="75000"/>
            </a:schemeClr>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rgbClr val="558ED5"/>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rgbClr val="558ED5"/>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rgbClr val="558ED5"/>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rgbClr val="558ED5"/>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rgbClr val="558ED5"/>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rgbClr val="558ED5"/>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rgbClr val="558ED5"/>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rgbClr val="558ED5"/>
          </a:solidFill>
          <a:latin typeface="Calibri" charset="0"/>
          <a:ea typeface="ＭＳ Ｐゴシック" charset="-128"/>
          <a:cs typeface="ＭＳ Ｐゴシック" charset="-128"/>
        </a:defRPr>
      </a:lvl9pPr>
    </p:titleStyle>
    <p:bodyStyle>
      <a:lvl1pPr marL="342900" indent="-34290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charset="0"/>
        <a:buChar char="–"/>
        <a:defRPr sz="18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charset="0"/>
        <a:buChar char="»"/>
        <a:defRPr sz="18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97802" y="7838"/>
            <a:ext cx="7113723" cy="728516"/>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55723" y="999641"/>
            <a:ext cx="8655802" cy="5424815"/>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249936" y="6648566"/>
            <a:ext cx="2133600" cy="158285"/>
          </a:xfrm>
          <a:prstGeom prst="rect">
            <a:avLst/>
          </a:prstGeom>
        </p:spPr>
        <p:txBody>
          <a:bodyPr vert="horz" lIns="91440" tIns="45720" rIns="91440" bIns="45720" rtlCol="0" anchor="ctr"/>
          <a:lstStyle>
            <a:lvl1pPr algn="l">
              <a:defRPr sz="1050">
                <a:solidFill>
                  <a:schemeClr val="tx1">
                    <a:tint val="75000"/>
                  </a:schemeClr>
                </a:solidFill>
              </a:defRPr>
            </a:lvl1pPr>
          </a:lstStyle>
          <a:p>
            <a:pPr fontAlgn="auto">
              <a:spcBef>
                <a:spcPts val="0"/>
              </a:spcBef>
              <a:spcAft>
                <a:spcPts val="0"/>
              </a:spcAft>
            </a:pPr>
            <a:fld id="{2DA48C14-71A8-2E47-857A-267B715B40CB}" type="datetime1">
              <a:rPr lang="en-US" smtClean="0">
                <a:solidFill>
                  <a:prstClr val="black">
                    <a:tint val="75000"/>
                  </a:prstClr>
                </a:solidFill>
                <a:latin typeface="Calibri"/>
              </a:rPr>
              <a:pPr fontAlgn="auto">
                <a:spcBef>
                  <a:spcPts val="0"/>
                </a:spcBef>
                <a:spcAft>
                  <a:spcPts val="0"/>
                </a:spcAft>
              </a:pPr>
              <a:t>4/26/2018</a:t>
            </a:fld>
            <a:endParaRPr lang="en-US" dirty="0">
              <a:solidFill>
                <a:prstClr val="black">
                  <a:tint val="75000"/>
                </a:prstClr>
              </a:solidFill>
              <a:latin typeface="Calibri"/>
            </a:endParaRPr>
          </a:p>
        </p:txBody>
      </p:sp>
      <p:sp>
        <p:nvSpPr>
          <p:cNvPr id="6" name="Slide Number Placeholder 5"/>
          <p:cNvSpPr>
            <a:spLocks noGrp="1"/>
          </p:cNvSpPr>
          <p:nvPr>
            <p:ph type="sldNum" sz="quarter" idx="4"/>
          </p:nvPr>
        </p:nvSpPr>
        <p:spPr>
          <a:xfrm>
            <a:off x="6772656" y="6648566"/>
            <a:ext cx="2133600" cy="158285"/>
          </a:xfrm>
          <a:prstGeom prst="rect">
            <a:avLst/>
          </a:prstGeom>
        </p:spPr>
        <p:txBody>
          <a:bodyPr vert="horz" lIns="91440" tIns="45720" rIns="91440" bIns="45720" rtlCol="0" anchor="ctr"/>
          <a:lstStyle>
            <a:lvl1pPr algn="r">
              <a:defRPr sz="1050">
                <a:solidFill>
                  <a:schemeClr val="tx1">
                    <a:tint val="75000"/>
                  </a:schemeClr>
                </a:solidFill>
              </a:defRPr>
            </a:lvl1pPr>
          </a:lstStyle>
          <a:p>
            <a:pPr fontAlgn="auto">
              <a:spcBef>
                <a:spcPts val="0"/>
              </a:spcBef>
              <a:spcAft>
                <a:spcPts val="0"/>
              </a:spcAft>
            </a:pPr>
            <a:fld id="{20BDFB5B-4FFC-4C4E-B6E6-F7F3849D0CCF}" type="slidenum">
              <a:rPr lang="en-US" smtClean="0">
                <a:solidFill>
                  <a:prstClr val="black">
                    <a:tint val="75000"/>
                  </a:prstClr>
                </a:solidFill>
                <a:latin typeface="Calibri"/>
              </a:rPr>
              <a:pPr fontAlgn="auto">
                <a:spcBef>
                  <a:spcPts val="0"/>
                </a:spcBef>
                <a:spcAft>
                  <a:spcPts val="0"/>
                </a:spcAft>
              </a:pPr>
              <a:t>‹#›</a:t>
            </a:fld>
            <a:endParaRPr lang="en-US" dirty="0">
              <a:solidFill>
                <a:prstClr val="black">
                  <a:tint val="75000"/>
                </a:prstClr>
              </a:solidFill>
              <a:latin typeface="Calibri"/>
            </a:endParaRPr>
          </a:p>
        </p:txBody>
      </p:sp>
      <p:pic>
        <p:nvPicPr>
          <p:cNvPr id="7" name="Picture 14" descr="header_logo_long.jpg"/>
          <p:cNvPicPr>
            <a:picLocks noChangeAspect="1"/>
          </p:cNvPicPr>
          <p:nvPr userDrawn="1"/>
        </p:nvPicPr>
        <p:blipFill>
          <a:blip r:embed="rId17" cstate="print"/>
          <a:srcRect/>
          <a:stretch>
            <a:fillRect/>
          </a:stretch>
        </p:blipFill>
        <p:spPr bwMode="auto">
          <a:xfrm>
            <a:off x="2978" y="2993"/>
            <a:ext cx="1694010" cy="763588"/>
          </a:xfrm>
          <a:prstGeom prst="rect">
            <a:avLst/>
          </a:prstGeom>
          <a:noFill/>
          <a:ln w="9525">
            <a:noFill/>
            <a:miter lim="800000"/>
            <a:headEnd/>
            <a:tailEnd/>
          </a:ln>
        </p:spPr>
      </p:pic>
      <p:cxnSp>
        <p:nvCxnSpPr>
          <p:cNvPr id="10" name="Straight Connector 9"/>
          <p:cNvCxnSpPr/>
          <p:nvPr userDrawn="1"/>
        </p:nvCxnSpPr>
        <p:spPr>
          <a:xfrm>
            <a:off x="0" y="874419"/>
            <a:ext cx="9144000" cy="1588"/>
          </a:xfrm>
          <a:prstGeom prst="line">
            <a:avLst/>
          </a:prstGeom>
          <a:ln>
            <a:solidFill>
              <a:srgbClr val="80000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0" y="6605878"/>
            <a:ext cx="9144000" cy="1588"/>
          </a:xfrm>
          <a:prstGeom prst="line">
            <a:avLst/>
          </a:prstGeom>
          <a:ln>
            <a:solidFill>
              <a:srgbClr val="8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602187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Lst>
  <p:hf hdr="0" dt="0"/>
  <p:txStyles>
    <p:titleStyle>
      <a:lvl1pPr algn="r" defTabSz="457200" rtl="0" eaLnBrk="1" latinLnBrk="0" hangingPunct="1">
        <a:spcBef>
          <a:spcPct val="0"/>
        </a:spcBef>
        <a:buNone/>
        <a:defRPr sz="28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spcAft>
          <a:spcPts val="600"/>
        </a:spcAft>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spcAft>
          <a:spcPts val="600"/>
        </a:spcAft>
        <a:buFont typeface="Arial"/>
        <a:buChar char="–"/>
        <a:defRPr sz="2000" kern="1200">
          <a:solidFill>
            <a:schemeClr val="tx1"/>
          </a:solidFill>
          <a:latin typeface="Century Gothic"/>
          <a:ea typeface="+mn-ea"/>
          <a:cs typeface="Century Gothic"/>
        </a:defRPr>
      </a:lvl2pPr>
      <a:lvl3pPr marL="1143000" indent="-228600" algn="l" defTabSz="457200" rtl="0" eaLnBrk="1" latinLnBrk="0" hangingPunct="1">
        <a:spcBef>
          <a:spcPct val="20000"/>
        </a:spcBef>
        <a:spcAft>
          <a:spcPts val="600"/>
        </a:spcAft>
        <a:buFont typeface="Arial"/>
        <a:buChar char="•"/>
        <a:defRPr sz="1800" kern="1200">
          <a:solidFill>
            <a:schemeClr val="tx1"/>
          </a:solidFill>
          <a:latin typeface="Century Gothic"/>
          <a:ea typeface="+mn-ea"/>
          <a:cs typeface="Century Gothic"/>
        </a:defRPr>
      </a:lvl3pPr>
      <a:lvl4pPr marL="1600200" indent="-228600" algn="l" defTabSz="457200" rtl="0" eaLnBrk="1" latinLnBrk="0" hangingPunct="1">
        <a:spcBef>
          <a:spcPct val="20000"/>
        </a:spcBef>
        <a:spcAft>
          <a:spcPts val="600"/>
        </a:spcAft>
        <a:buFont typeface="Arial"/>
        <a:buChar char="–"/>
        <a:defRPr sz="1600" kern="1200">
          <a:solidFill>
            <a:schemeClr val="tx1"/>
          </a:solidFill>
          <a:latin typeface="Century Gothic"/>
          <a:ea typeface="+mn-ea"/>
          <a:cs typeface="Century Gothic"/>
        </a:defRPr>
      </a:lvl4pPr>
      <a:lvl5pPr marL="2057400" indent="-228600" algn="l" defTabSz="457200" rtl="0" eaLnBrk="1" latinLnBrk="0" hangingPunct="1">
        <a:spcBef>
          <a:spcPct val="20000"/>
        </a:spcBef>
        <a:spcAft>
          <a:spcPts val="600"/>
        </a:spcAft>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0.xml"/><Relationship Id="rId5" Type="http://schemas.openxmlformats.org/officeDocument/2006/relationships/image" Target="../media/image16.jpeg"/><Relationship Id="rId4" Type="http://schemas.openxmlformats.org/officeDocument/2006/relationships/image" Target="../media/image15.jpe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www.princeton.edu/main/news/archive/S33/79/62E42/index.xml?section=topstories" TargetMode="External"/><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wmf"/><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33.jpeg"/><Relationship Id="rId21" Type="http://schemas.openxmlformats.org/officeDocument/2006/relationships/diagramData" Target="../diagrams/data1.xml"/><Relationship Id="rId7" Type="http://schemas.openxmlformats.org/officeDocument/2006/relationships/image" Target="../media/image37.jpeg"/><Relationship Id="rId12" Type="http://schemas.openxmlformats.org/officeDocument/2006/relationships/image" Target="../media/image42.png"/><Relationship Id="rId17" Type="http://schemas.openxmlformats.org/officeDocument/2006/relationships/image" Target="../media/image47.png"/><Relationship Id="rId25" Type="http://schemas.microsoft.com/office/2007/relationships/diagramDrawing" Target="../diagrams/drawing1.xml"/><Relationship Id="rId2" Type="http://schemas.openxmlformats.org/officeDocument/2006/relationships/notesSlide" Target="../notesSlides/notesSlide5.xml"/><Relationship Id="rId16" Type="http://schemas.openxmlformats.org/officeDocument/2006/relationships/image" Target="../media/image46.png"/><Relationship Id="rId20" Type="http://schemas.openxmlformats.org/officeDocument/2006/relationships/image" Target="../media/image50.jpeg"/><Relationship Id="rId1" Type="http://schemas.openxmlformats.org/officeDocument/2006/relationships/slideLayout" Target="../slideLayouts/slideLayout8.xml"/><Relationship Id="rId6" Type="http://schemas.openxmlformats.org/officeDocument/2006/relationships/image" Target="../media/image36.png"/><Relationship Id="rId11" Type="http://schemas.openxmlformats.org/officeDocument/2006/relationships/image" Target="../media/image41.jpeg"/><Relationship Id="rId24" Type="http://schemas.openxmlformats.org/officeDocument/2006/relationships/diagramColors" Target="../diagrams/colors1.xml"/><Relationship Id="rId5" Type="http://schemas.openxmlformats.org/officeDocument/2006/relationships/image" Target="../media/image35.wmf"/><Relationship Id="rId15" Type="http://schemas.openxmlformats.org/officeDocument/2006/relationships/image" Target="../media/image45.jpeg"/><Relationship Id="rId23" Type="http://schemas.openxmlformats.org/officeDocument/2006/relationships/diagramQuickStyle" Target="../diagrams/quickStyle1.xml"/><Relationship Id="rId10" Type="http://schemas.openxmlformats.org/officeDocument/2006/relationships/image" Target="../media/image40.png"/><Relationship Id="rId19" Type="http://schemas.openxmlformats.org/officeDocument/2006/relationships/image" Target="../media/image49.jpeg"/><Relationship Id="rId4" Type="http://schemas.openxmlformats.org/officeDocument/2006/relationships/image" Target="../media/image34.jpe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4.xml"/><Relationship Id="rId1" Type="http://schemas.openxmlformats.org/officeDocument/2006/relationships/vmlDrawing" Target="../drawings/vmlDrawing1.vml"/><Relationship Id="rId4" Type="http://schemas.openxmlformats.org/officeDocument/2006/relationships/image" Target="../media/image1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3623040"/>
            <a:ext cx="9144000" cy="152400"/>
          </a:xfrm>
          <a:prstGeom prst="rect">
            <a:avLst/>
          </a:prstGeom>
          <a:solidFill>
            <a:srgbClr val="A52D3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10" name="Rectangle 1"/>
          <p:cNvSpPr>
            <a:spLocks noChangeArrowheads="1"/>
          </p:cNvSpPr>
          <p:nvPr/>
        </p:nvSpPr>
        <p:spPr bwMode="auto">
          <a:xfrm>
            <a:off x="190034" y="4117412"/>
            <a:ext cx="8610600" cy="1231106"/>
          </a:xfrm>
          <a:prstGeom prst="rect">
            <a:avLst/>
          </a:prstGeom>
          <a:noFill/>
          <a:ln w="9525">
            <a:noFill/>
            <a:miter lim="800000"/>
            <a:headEnd/>
            <a:tailEnd/>
          </a:ln>
          <a:effectLst/>
        </p:spPr>
        <p:txBody>
          <a:bodyPr wrap="square" anchor="ctr">
            <a:spAutoFit/>
          </a:bodyPr>
          <a:lstStyle/>
          <a:p>
            <a:pPr algn="ctr" fontAlgn="auto">
              <a:spcBef>
                <a:spcPts val="0"/>
              </a:spcBef>
              <a:spcAft>
                <a:spcPts val="0"/>
              </a:spcAft>
              <a:defRPr/>
            </a:pPr>
            <a:endParaRPr lang="en-US" sz="1000" b="1" dirty="0">
              <a:solidFill>
                <a:prstClr val="white">
                  <a:lumMod val="65000"/>
                </a:prstClr>
              </a:solidFill>
              <a:latin typeface="Arial Unicode MS" pitchFamily="34" charset="-128"/>
              <a:ea typeface="Arial Unicode MS" pitchFamily="34" charset="-128"/>
              <a:cs typeface="Arial Unicode MS" pitchFamily="34" charset="-128"/>
            </a:endParaRPr>
          </a:p>
          <a:p>
            <a:pPr algn="ctr" fontAlgn="auto">
              <a:spcBef>
                <a:spcPts val="0"/>
              </a:spcBef>
              <a:spcAft>
                <a:spcPts val="0"/>
              </a:spcAft>
              <a:defRPr/>
            </a:pPr>
            <a:r>
              <a:rPr lang="en-US" sz="3600" b="1" dirty="0" smtClean="0">
                <a:solidFill>
                  <a:prstClr val="black">
                    <a:lumMod val="75000"/>
                    <a:lumOff val="25000"/>
                  </a:prstClr>
                </a:solidFill>
                <a:latin typeface="Arial Unicode MS" pitchFamily="34" charset="-128"/>
                <a:ea typeface="Arial Unicode MS" pitchFamily="34" charset="-128"/>
                <a:cs typeface="Arial Unicode MS" pitchFamily="34" charset="-128"/>
              </a:rPr>
              <a:t>Internet of Things (IoT)</a:t>
            </a:r>
            <a:endParaRPr lang="en-US" sz="3600" b="1" dirty="0">
              <a:solidFill>
                <a:prstClr val="black">
                  <a:lumMod val="75000"/>
                  <a:lumOff val="25000"/>
                </a:prstClr>
              </a:solidFill>
              <a:latin typeface="Arial Unicode MS" pitchFamily="34" charset="-128"/>
              <a:ea typeface="Arial Unicode MS" pitchFamily="34" charset="-128"/>
              <a:cs typeface="Arial Unicode MS" pitchFamily="34" charset="-128"/>
            </a:endParaRPr>
          </a:p>
          <a:p>
            <a:pPr algn="ctr" fontAlgn="auto">
              <a:spcBef>
                <a:spcPts val="0"/>
              </a:spcBef>
              <a:spcAft>
                <a:spcPts val="0"/>
              </a:spcAft>
              <a:defRPr/>
            </a:pPr>
            <a:r>
              <a:rPr lang="en-US" sz="2800" b="1" dirty="0" smtClean="0">
                <a:solidFill>
                  <a:prstClr val="black">
                    <a:lumMod val="75000"/>
                    <a:lumOff val="25000"/>
                  </a:prstClr>
                </a:solidFill>
                <a:latin typeface="Arial Unicode MS" pitchFamily="34" charset="-128"/>
                <a:ea typeface="Arial Unicode MS" pitchFamily="34" charset="-128"/>
                <a:cs typeface="Arial Unicode MS" pitchFamily="34" charset="-128"/>
              </a:rPr>
              <a:t>TM610 Bonus Lecture</a:t>
            </a:r>
            <a:endParaRPr lang="en-US" sz="2800" b="1" dirty="0">
              <a:solidFill>
                <a:prstClr val="black">
                  <a:lumMod val="75000"/>
                  <a:lumOff val="25000"/>
                </a:prstClr>
              </a:solidFill>
              <a:latin typeface="Arial Unicode MS" pitchFamily="34" charset="-128"/>
              <a:ea typeface="Arial Unicode MS" pitchFamily="34" charset="-128"/>
              <a:cs typeface="Arial Unicode MS" pitchFamily="34" charset="-128"/>
            </a:endParaRPr>
          </a:p>
        </p:txBody>
      </p:sp>
      <p:sp>
        <p:nvSpPr>
          <p:cNvPr id="21" name="Rectangle 20"/>
          <p:cNvSpPr/>
          <p:nvPr/>
        </p:nvSpPr>
        <p:spPr>
          <a:xfrm>
            <a:off x="0" y="0"/>
            <a:ext cx="9144000" cy="1219200"/>
          </a:xfrm>
          <a:prstGeom prst="rect">
            <a:avLst/>
          </a:prstGeom>
          <a:solidFill>
            <a:srgbClr val="9900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4800" dirty="0" smtClean="0">
                <a:solidFill>
                  <a:prstClr val="white"/>
                </a:solidFill>
              </a:rPr>
              <a:t>Stevens Institute of Technology</a:t>
            </a:r>
            <a:endParaRPr lang="en-US" sz="4800" dirty="0">
              <a:solidFill>
                <a:prstClr val="white"/>
              </a:solidFill>
            </a:endParaRPr>
          </a:p>
        </p:txBody>
      </p:sp>
      <p:pic>
        <p:nvPicPr>
          <p:cNvPr id="1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7000" y="1219201"/>
            <a:ext cx="3656668" cy="2438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5" descr="debaun.jpg"/>
          <p:cNvPicPr>
            <a:picLocks noChangeAspect="1"/>
          </p:cNvPicPr>
          <p:nvPr/>
        </p:nvPicPr>
        <p:blipFill>
          <a:blip r:embed="rId4"/>
          <a:srcRect l="19846" t="9677"/>
          <a:stretch>
            <a:fillRect/>
          </a:stretch>
        </p:blipFill>
        <p:spPr bwMode="auto">
          <a:xfrm>
            <a:off x="5286375" y="1219200"/>
            <a:ext cx="3857625" cy="2473325"/>
          </a:xfrm>
          <a:prstGeom prst="rect">
            <a:avLst/>
          </a:prstGeom>
          <a:noFill/>
          <a:ln w="9525">
            <a:noFill/>
            <a:miter lim="800000"/>
            <a:headEnd/>
            <a:tailEnd/>
          </a:ln>
        </p:spPr>
      </p:pic>
      <p:pic>
        <p:nvPicPr>
          <p:cNvPr id="18" name="Picture 19" descr="babbio 2.jpg"/>
          <p:cNvPicPr>
            <a:picLocks noChangeAspect="1"/>
          </p:cNvPicPr>
          <p:nvPr/>
        </p:nvPicPr>
        <p:blipFill>
          <a:blip r:embed="rId5"/>
          <a:srcRect/>
          <a:stretch>
            <a:fillRect/>
          </a:stretch>
        </p:blipFill>
        <p:spPr bwMode="auto">
          <a:xfrm>
            <a:off x="0" y="1220402"/>
            <a:ext cx="3200400" cy="2400685"/>
          </a:xfrm>
          <a:prstGeom prst="rect">
            <a:avLst/>
          </a:prstGeom>
          <a:noFill/>
          <a:ln w="9525">
            <a:noFill/>
            <a:miter lim="800000"/>
            <a:headEnd/>
            <a:tailEnd/>
          </a:ln>
        </p:spPr>
      </p:pic>
      <p:sp>
        <p:nvSpPr>
          <p:cNvPr id="12" name="Rectangle 1"/>
          <p:cNvSpPr>
            <a:spLocks noChangeArrowheads="1"/>
          </p:cNvSpPr>
          <p:nvPr/>
        </p:nvSpPr>
        <p:spPr bwMode="auto">
          <a:xfrm>
            <a:off x="457200" y="5530524"/>
            <a:ext cx="8077200" cy="1061829"/>
          </a:xfrm>
          <a:prstGeom prst="rect">
            <a:avLst/>
          </a:prstGeom>
          <a:noFill/>
          <a:ln w="9525">
            <a:noFill/>
            <a:miter lim="800000"/>
            <a:headEnd/>
            <a:tailEnd/>
          </a:ln>
          <a:effectLst/>
        </p:spPr>
        <p:txBody>
          <a:bodyPr wrap="square" anchor="ctr">
            <a:spAutoFit/>
          </a:bodyPr>
          <a:lstStyle/>
          <a:p>
            <a:pPr algn="ctr" fontAlgn="auto">
              <a:spcBef>
                <a:spcPts val="0"/>
              </a:spcBef>
              <a:spcAft>
                <a:spcPts val="0"/>
              </a:spcAft>
              <a:defRPr/>
            </a:pPr>
            <a:endParaRPr lang="en-US" sz="1000" b="1" dirty="0">
              <a:solidFill>
                <a:prstClr val="white">
                  <a:lumMod val="65000"/>
                </a:prstClr>
              </a:solidFill>
              <a:latin typeface="Arial Unicode MS" pitchFamily="34" charset="-128"/>
              <a:ea typeface="Arial Unicode MS" pitchFamily="34" charset="-128"/>
              <a:cs typeface="Arial Unicode MS" pitchFamily="34" charset="-128"/>
            </a:endParaRPr>
          </a:p>
          <a:p>
            <a:pPr algn="ctr" fontAlgn="auto">
              <a:spcBef>
                <a:spcPts val="0"/>
              </a:spcBef>
              <a:spcAft>
                <a:spcPts val="0"/>
              </a:spcAft>
              <a:defRPr/>
            </a:pPr>
            <a:r>
              <a:rPr lang="en-US" sz="2400" b="1" dirty="0" smtClean="0">
                <a:solidFill>
                  <a:prstClr val="white">
                    <a:lumMod val="50000"/>
                  </a:prstClr>
                </a:solidFill>
                <a:latin typeface="Arial Unicode MS" pitchFamily="34" charset="-128"/>
                <a:ea typeface="Arial Unicode MS" pitchFamily="34" charset="-128"/>
                <a:cs typeface="Arial Unicode MS" pitchFamily="34" charset="-128"/>
              </a:rPr>
              <a:t>Dr. Kevin Ryan and Dr. Mahmoud Daneshmand</a:t>
            </a:r>
          </a:p>
          <a:p>
            <a:pPr algn="ctr" fontAlgn="auto">
              <a:spcBef>
                <a:spcPts val="0"/>
              </a:spcBef>
              <a:spcAft>
                <a:spcPts val="0"/>
              </a:spcAft>
              <a:defRPr/>
            </a:pPr>
            <a:r>
              <a:rPr lang="en-US" sz="2400" b="1" dirty="0" smtClean="0">
                <a:solidFill>
                  <a:prstClr val="white">
                    <a:lumMod val="50000"/>
                  </a:prstClr>
                </a:solidFill>
                <a:latin typeface="Arial Unicode MS" pitchFamily="34" charset="-128"/>
                <a:ea typeface="Arial Unicode MS" pitchFamily="34" charset="-128"/>
                <a:cs typeface="Arial Unicode MS" pitchFamily="34" charset="-128"/>
              </a:rPr>
              <a:t>kryan@stevens.edu</a:t>
            </a:r>
          </a:p>
          <a:p>
            <a:pPr algn="ctr" fontAlgn="auto">
              <a:spcBef>
                <a:spcPts val="0"/>
              </a:spcBef>
              <a:spcAft>
                <a:spcPts val="0"/>
              </a:spcAft>
              <a:defRPr/>
            </a:pPr>
            <a:endParaRPr lang="en-US" sz="500" b="1" dirty="0">
              <a:solidFill>
                <a:prstClr val="black">
                  <a:lumMod val="75000"/>
                  <a:lumOff val="25000"/>
                </a:prstClr>
              </a:solidFill>
              <a:latin typeface="Arial Unicode MS" pitchFamily="34" charset="-128"/>
              <a:ea typeface="Arial Unicode MS" pitchFamily="34" charset="-128"/>
              <a:cs typeface="Arial Unicode MS" pitchFamily="34" charset="-128"/>
            </a:endParaRPr>
          </a:p>
        </p:txBody>
      </p:sp>
    </p:spTree>
    <p:extLst>
      <p:ext uri="{BB962C8B-B14F-4D97-AF65-F5344CB8AC3E}">
        <p14:creationId xmlns:p14="http://schemas.microsoft.com/office/powerpoint/2010/main" val="5173119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457200" y="274638"/>
            <a:ext cx="8229600" cy="603250"/>
          </a:xfrm>
        </p:spPr>
        <p:txBody>
          <a:bodyPr/>
          <a:lstStyle/>
          <a:p>
            <a:pPr>
              <a:defRPr/>
            </a:pPr>
            <a:r>
              <a:rPr lang="en-US" b="1" dirty="0">
                <a:solidFill>
                  <a:srgbClr val="000099"/>
                </a:solidFill>
                <a:latin typeface="Times New Roman" pitchFamily="18" charset="0"/>
                <a:ea typeface="+mn-ea"/>
                <a:cs typeface="+mn-cs"/>
              </a:rPr>
              <a:t>Example of Connected Things</a:t>
            </a:r>
          </a:p>
        </p:txBody>
      </p:sp>
      <p:sp>
        <p:nvSpPr>
          <p:cNvPr id="31437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39775"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38238"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3850"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4946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0666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6386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106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7826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9E6B6D5-C518-458F-AA01-1CE8F241F421}" type="slidenum">
              <a:rPr lang="en-US" altLang="en-US" sz="1200" smtClean="0">
                <a:solidFill>
                  <a:srgbClr val="898989"/>
                </a:solidFill>
                <a:latin typeface="Arial" panose="020B0604020202020204" pitchFamily="34" charset="0"/>
              </a:rPr>
              <a:pPr>
                <a:spcBef>
                  <a:spcPct val="0"/>
                </a:spcBef>
                <a:buFontTx/>
                <a:buNone/>
              </a:pPr>
              <a:t>10</a:t>
            </a:fld>
            <a:endParaRPr lang="en-US" altLang="en-US" sz="1200" smtClean="0">
              <a:solidFill>
                <a:srgbClr val="898989"/>
              </a:solidFill>
              <a:latin typeface="Arial" panose="020B0604020202020204" pitchFamily="34" charset="0"/>
            </a:endParaRPr>
          </a:p>
        </p:txBody>
      </p:sp>
      <p:pic>
        <p:nvPicPr>
          <p:cNvPr id="3143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2138" y="2819400"/>
            <a:ext cx="1008062"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437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1295400"/>
            <a:ext cx="1905000" cy="122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43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2819400"/>
            <a:ext cx="2701925"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437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8700" y="1163782"/>
            <a:ext cx="2095500" cy="1350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4378"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4600" y="3276600"/>
            <a:ext cx="1905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4379" name="TextBox 13"/>
          <p:cNvSpPr txBox="1">
            <a:spLocks noChangeArrowheads="1"/>
          </p:cNvSpPr>
          <p:nvPr/>
        </p:nvSpPr>
        <p:spPr bwMode="auto">
          <a:xfrm>
            <a:off x="3124200" y="1763713"/>
            <a:ext cx="20574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134" tIns="45557" rIns="91134" bIns="45557">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200" b="1">
                <a:solidFill>
                  <a:srgbClr val="000000"/>
                </a:solidFill>
                <a:latin typeface="Arial Narrow" panose="020B0606020202030204" pitchFamily="34" charset="0"/>
              </a:rPr>
              <a:t>Past: E-Zpass (Barcode, etc)</a:t>
            </a:r>
          </a:p>
        </p:txBody>
      </p:sp>
      <p:sp>
        <p:nvSpPr>
          <p:cNvPr id="314380" name="TextBox 14"/>
          <p:cNvSpPr txBox="1">
            <a:spLocks noChangeArrowheads="1"/>
          </p:cNvSpPr>
          <p:nvPr/>
        </p:nvSpPr>
        <p:spPr bwMode="auto">
          <a:xfrm>
            <a:off x="6553200" y="2525713"/>
            <a:ext cx="1676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134" tIns="45557" rIns="91134" bIns="45557">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400" b="1" u="sng">
                <a:solidFill>
                  <a:srgbClr val="000000"/>
                </a:solidFill>
                <a:latin typeface="Arial Narrow" panose="020B0606020202030204" pitchFamily="34" charset="0"/>
              </a:rPr>
              <a:t>Today: Google Glass</a:t>
            </a:r>
          </a:p>
        </p:txBody>
      </p:sp>
      <p:sp>
        <p:nvSpPr>
          <p:cNvPr id="314381" name="TextBox 15"/>
          <p:cNvSpPr txBox="1">
            <a:spLocks noChangeArrowheads="1"/>
          </p:cNvSpPr>
          <p:nvPr/>
        </p:nvSpPr>
        <p:spPr bwMode="auto">
          <a:xfrm>
            <a:off x="762000" y="4343400"/>
            <a:ext cx="26670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134" tIns="45557" rIns="91134" bIns="45557">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600" b="1" u="sng">
                <a:solidFill>
                  <a:srgbClr val="000000"/>
                </a:solidFill>
                <a:latin typeface="Arial Narrow" panose="020B0606020202030204" pitchFamily="34" charset="0"/>
              </a:rPr>
              <a:t>Future: Apple’s Smart Garment </a:t>
            </a:r>
            <a:r>
              <a:rPr lang="en-US" altLang="en-US" sz="1600">
                <a:solidFill>
                  <a:srgbClr val="000000"/>
                </a:solidFill>
                <a:latin typeface="Arial Narrow" panose="020B0606020202030204" pitchFamily="34" charset="0"/>
              </a:rPr>
              <a:t>(e.g. shoe)</a:t>
            </a:r>
          </a:p>
          <a:p>
            <a:pPr>
              <a:spcBef>
                <a:spcPct val="0"/>
              </a:spcBef>
              <a:buFontTx/>
              <a:buNone/>
            </a:pPr>
            <a:r>
              <a:rPr lang="en-US" altLang="en-US" sz="1600">
                <a:solidFill>
                  <a:srgbClr val="000000"/>
                </a:solidFill>
                <a:latin typeface="Arial Narrow" panose="020B0606020202030204" pitchFamily="34" charset="0"/>
              </a:rPr>
              <a:t>-&gt; automatic clothing suggestion for everyday based on weather, your business schedule, your body condition, etc</a:t>
            </a:r>
          </a:p>
        </p:txBody>
      </p:sp>
      <p:sp>
        <p:nvSpPr>
          <p:cNvPr id="314382" name="TextBox 16"/>
          <p:cNvSpPr txBox="1">
            <a:spLocks noChangeArrowheads="1"/>
          </p:cNvSpPr>
          <p:nvPr/>
        </p:nvSpPr>
        <p:spPr bwMode="auto">
          <a:xfrm>
            <a:off x="3733800" y="4343400"/>
            <a:ext cx="25908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134" tIns="45557" rIns="91134" bIns="45557">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600" b="1" u="sng">
                <a:solidFill>
                  <a:srgbClr val="000000"/>
                </a:solidFill>
                <a:latin typeface="Arial Narrow" panose="020B0606020202030204" pitchFamily="34" charset="0"/>
              </a:rPr>
              <a:t>Future: Tooth Tattoo</a:t>
            </a:r>
          </a:p>
          <a:p>
            <a:pPr>
              <a:spcBef>
                <a:spcPct val="0"/>
              </a:spcBef>
              <a:buFontTx/>
              <a:buNone/>
            </a:pPr>
            <a:r>
              <a:rPr lang="en-US" altLang="en-US" sz="1600">
                <a:solidFill>
                  <a:srgbClr val="000000"/>
                </a:solidFill>
                <a:latin typeface="Arial Narrow" panose="020B0606020202030204" pitchFamily="34" charset="0"/>
              </a:rPr>
              <a:t>-&gt; put on cow’s teeth to detect disease wirelessly</a:t>
            </a:r>
          </a:p>
          <a:p>
            <a:pPr>
              <a:spcBef>
                <a:spcPct val="0"/>
              </a:spcBef>
              <a:buFontTx/>
              <a:buNone/>
            </a:pPr>
            <a:r>
              <a:rPr lang="en-US" altLang="en-US" sz="1600">
                <a:solidFill>
                  <a:srgbClr val="000000"/>
                </a:solidFill>
                <a:latin typeface="Arial Narrow" panose="020B0606020202030204" pitchFamily="34" charset="0"/>
              </a:rPr>
              <a:t>-&gt; from Princeton University</a:t>
            </a:r>
          </a:p>
          <a:p>
            <a:pPr>
              <a:spcBef>
                <a:spcPct val="0"/>
              </a:spcBef>
              <a:buFontTx/>
              <a:buNone/>
            </a:pPr>
            <a:r>
              <a:rPr lang="en-US" altLang="en-US" sz="1600">
                <a:solidFill>
                  <a:srgbClr val="000000"/>
                </a:solidFill>
                <a:latin typeface="Arial Narrow" panose="020B0606020202030204" pitchFamily="34" charset="0"/>
              </a:rPr>
              <a:t>(</a:t>
            </a:r>
            <a:r>
              <a:rPr lang="en-US" altLang="en-US" sz="1600">
                <a:solidFill>
                  <a:srgbClr val="000000"/>
                </a:solidFill>
                <a:latin typeface="Arial Narrow" panose="020B0606020202030204" pitchFamily="34" charset="0"/>
                <a:hlinkClick r:id="rId7"/>
              </a:rPr>
              <a:t>http://www.princeton.edu/main/news/archive/S33/79/62E42/index.xml?section=topstories</a:t>
            </a:r>
            <a:r>
              <a:rPr lang="en-US" altLang="en-US" sz="1600">
                <a:solidFill>
                  <a:srgbClr val="000000"/>
                </a:solidFill>
                <a:latin typeface="Arial Narrow" panose="020B0606020202030204" pitchFamily="34" charset="0"/>
              </a:rPr>
              <a:t>)</a:t>
            </a:r>
          </a:p>
        </p:txBody>
      </p:sp>
      <p:sp>
        <p:nvSpPr>
          <p:cNvPr id="314383" name="TextBox 17"/>
          <p:cNvSpPr txBox="1">
            <a:spLocks noChangeArrowheads="1"/>
          </p:cNvSpPr>
          <p:nvPr/>
        </p:nvSpPr>
        <p:spPr bwMode="auto">
          <a:xfrm>
            <a:off x="6400800" y="4343400"/>
            <a:ext cx="23622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134" tIns="45557" rIns="91134" bIns="45557">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600" b="1" u="sng">
                <a:solidFill>
                  <a:srgbClr val="000000"/>
                </a:solidFill>
                <a:latin typeface="Arial Narrow" panose="020B0606020202030204" pitchFamily="34" charset="0"/>
              </a:rPr>
              <a:t>Future: Smart Clock </a:t>
            </a:r>
          </a:p>
          <a:p>
            <a:pPr>
              <a:spcBef>
                <a:spcPct val="0"/>
              </a:spcBef>
              <a:buFontTx/>
              <a:buNone/>
            </a:pPr>
            <a:r>
              <a:rPr lang="en-US" altLang="en-US" sz="1600">
                <a:solidFill>
                  <a:srgbClr val="000000"/>
                </a:solidFill>
                <a:latin typeface="Arial Narrow" panose="020B0606020202030204" pitchFamily="34" charset="0"/>
              </a:rPr>
              <a:t>-&gt; integrated with Bedpost Pressure Sensor</a:t>
            </a:r>
          </a:p>
          <a:p>
            <a:pPr>
              <a:spcBef>
                <a:spcPct val="0"/>
              </a:spcBef>
              <a:buFontTx/>
              <a:buNone/>
            </a:pPr>
            <a:r>
              <a:rPr lang="en-US" altLang="en-US" sz="1600">
                <a:solidFill>
                  <a:srgbClr val="000000"/>
                </a:solidFill>
                <a:latin typeface="Arial Narrow" panose="020B0606020202030204" pitchFamily="34" charset="0"/>
              </a:rPr>
              <a:t>-&gt; alarming only when the bed is occupied</a:t>
            </a:r>
          </a:p>
          <a:p>
            <a:pPr>
              <a:spcBef>
                <a:spcPct val="0"/>
              </a:spcBef>
              <a:buFontTx/>
              <a:buNone/>
            </a:pPr>
            <a:r>
              <a:rPr lang="en-US" altLang="en-US" sz="1600">
                <a:solidFill>
                  <a:srgbClr val="000000"/>
                </a:solidFill>
                <a:latin typeface="Arial Narrow" panose="020B0606020202030204" pitchFamily="34" charset="0"/>
              </a:rPr>
              <a:t>-&gt; Patent App 20110085423</a:t>
            </a:r>
          </a:p>
        </p:txBody>
      </p:sp>
    </p:spTree>
    <p:extLst>
      <p:ext uri="{BB962C8B-B14F-4D97-AF65-F5344CB8AC3E}">
        <p14:creationId xmlns:p14="http://schemas.microsoft.com/office/powerpoint/2010/main" val="6650114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Slide Number Placeholder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DEBFCA4-B69A-4767-9E43-2CF1C962B59D}" type="slidenum">
              <a:rPr lang="en-GB" altLang="en-US" smtClean="0"/>
              <a:pPr/>
              <a:t>11</a:t>
            </a:fld>
            <a:endParaRPr lang="en-GB" altLang="en-US" smtClean="0"/>
          </a:p>
        </p:txBody>
      </p:sp>
      <p:pic>
        <p:nvPicPr>
          <p:cNvPr id="315395" name="Picture 52" descr="j02353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9925" y="1484313"/>
            <a:ext cx="1171575"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5396" name="Picture 44" descr="Facebook/fakebook Template by JOhannski - A Facebook Template for creating your own Fakebook-S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888" y="4476750"/>
            <a:ext cx="1685925"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5397" name="Rectangle 4"/>
          <p:cNvSpPr>
            <a:spLocks noGrp="1" noChangeArrowheads="1"/>
          </p:cNvSpPr>
          <p:nvPr>
            <p:ph type="title"/>
          </p:nvPr>
        </p:nvSpPr>
        <p:spPr/>
        <p:txBody>
          <a:bodyPr/>
          <a:lstStyle/>
          <a:p>
            <a:r>
              <a:rPr lang="en-US" altLang="en-US" sz="4000" b="1" dirty="0" smtClean="0"/>
              <a:t>People Connecting to Things</a:t>
            </a:r>
            <a:r>
              <a:rPr lang="en-US" altLang="en-US" dirty="0" smtClean="0"/>
              <a:t/>
            </a:r>
            <a:br>
              <a:rPr lang="en-US" altLang="en-US" dirty="0" smtClean="0"/>
            </a:br>
            <a:r>
              <a:rPr lang="en-US" altLang="en-US" sz="1400" i="1" dirty="0" smtClean="0"/>
              <a:t>Source: Wei Wang, Cory Henson, </a:t>
            </a:r>
            <a:r>
              <a:rPr lang="en-US" altLang="en-US" sz="1400" i="1" dirty="0" err="1" smtClean="0"/>
              <a:t>Payam</a:t>
            </a:r>
            <a:r>
              <a:rPr lang="en-US" altLang="en-US" sz="1400" i="1" dirty="0" smtClean="0"/>
              <a:t> </a:t>
            </a:r>
            <a:r>
              <a:rPr lang="en-US" altLang="en-US" sz="1400" i="1" dirty="0" err="1" smtClean="0"/>
              <a:t>Barnaghi</a:t>
            </a:r>
            <a:r>
              <a:rPr lang="en-US" altLang="en-US" dirty="0" smtClean="0"/>
              <a:t/>
            </a:r>
            <a:br>
              <a:rPr lang="en-US" altLang="en-US" dirty="0" smtClean="0"/>
            </a:br>
            <a:endParaRPr lang="en-US" altLang="en-US" dirty="0" smtClean="0"/>
          </a:p>
        </p:txBody>
      </p:sp>
      <p:pic>
        <p:nvPicPr>
          <p:cNvPr id="315398" name="Picture 6" descr="Stickman 08 by nicubunu - Blue stick man figure illustrating various actions (par of the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2349500"/>
            <a:ext cx="2381250"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5399" name="Rectangle 8"/>
          <p:cNvSpPr>
            <a:spLocks noChangeArrowheads="1"/>
          </p:cNvSpPr>
          <p:nvPr/>
        </p:nvSpPr>
        <p:spPr bwMode="auto">
          <a:xfrm>
            <a:off x="1908175" y="3284538"/>
            <a:ext cx="142875" cy="142875"/>
          </a:xfrm>
          <a:prstGeom prst="rect">
            <a:avLst/>
          </a:prstGeom>
          <a:solidFill>
            <a:srgbClr val="FF0000"/>
          </a:solidFill>
          <a:ln w="9525" algn="ctr">
            <a:solidFill>
              <a:schemeClr val="tx1"/>
            </a:solidFill>
            <a:miter lim="800000"/>
            <a:headEnd/>
            <a:tailEnd/>
          </a:ln>
          <a:effectLst/>
          <a:extLs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lIns="87833" tIns="43906" rIns="87833" bIns="43906" anchor="ct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FontTx/>
              <a:buNone/>
            </a:pPr>
            <a:endParaRPr lang="en-GB" altLang="en-US" sz="1800">
              <a:solidFill>
                <a:srgbClr val="000000"/>
              </a:solidFill>
              <a:latin typeface="Arial" panose="020B0604020202020204" pitchFamily="34" charset="0"/>
            </a:endParaRPr>
          </a:p>
        </p:txBody>
      </p:sp>
      <p:sp>
        <p:nvSpPr>
          <p:cNvPr id="315400" name="Oval 9"/>
          <p:cNvSpPr>
            <a:spLocks noChangeArrowheads="1"/>
          </p:cNvSpPr>
          <p:nvPr/>
        </p:nvSpPr>
        <p:spPr bwMode="auto">
          <a:xfrm>
            <a:off x="2781300" y="3376613"/>
            <a:ext cx="71438" cy="71437"/>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7961" dir="2700000" algn="ctr" rotWithShape="0">
                    <a:srgbClr val="990000">
                      <a:alpha val="50000"/>
                    </a:srgbClr>
                  </a:outerShdw>
                </a:effectLst>
              </a14:hiddenEffects>
            </a:ext>
          </a:extLst>
        </p:spPr>
        <p:txBody>
          <a:bodyPr wrap="none" lIns="87833" tIns="43906" rIns="87833" bIns="43906" anchor="ct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FontTx/>
              <a:buNone/>
            </a:pPr>
            <a:endParaRPr lang="en-GB" altLang="en-US" sz="1800">
              <a:solidFill>
                <a:srgbClr val="000000"/>
              </a:solidFill>
              <a:latin typeface="Arial" panose="020B0604020202020204" pitchFamily="34" charset="0"/>
            </a:endParaRPr>
          </a:p>
        </p:txBody>
      </p:sp>
      <p:sp>
        <p:nvSpPr>
          <p:cNvPr id="315401" name="Oval 10"/>
          <p:cNvSpPr>
            <a:spLocks noChangeArrowheads="1"/>
          </p:cNvSpPr>
          <p:nvPr/>
        </p:nvSpPr>
        <p:spPr bwMode="auto">
          <a:xfrm>
            <a:off x="2411413" y="4365625"/>
            <a:ext cx="71437" cy="71438"/>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7961" dir="2700000" algn="ctr" rotWithShape="0">
                    <a:srgbClr val="990000">
                      <a:alpha val="50000"/>
                    </a:srgbClr>
                  </a:outerShdw>
                </a:effectLst>
              </a14:hiddenEffects>
            </a:ext>
          </a:extLst>
        </p:spPr>
        <p:txBody>
          <a:bodyPr wrap="none" lIns="87833" tIns="43906" rIns="87833" bIns="43906" anchor="ct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FontTx/>
              <a:buNone/>
            </a:pPr>
            <a:endParaRPr lang="en-GB" altLang="en-US" sz="1800">
              <a:solidFill>
                <a:srgbClr val="000000"/>
              </a:solidFill>
              <a:latin typeface="Arial" panose="020B0604020202020204" pitchFamily="34" charset="0"/>
            </a:endParaRPr>
          </a:p>
        </p:txBody>
      </p:sp>
      <p:sp>
        <p:nvSpPr>
          <p:cNvPr id="315402" name="Oval 11"/>
          <p:cNvSpPr>
            <a:spLocks noChangeArrowheads="1"/>
          </p:cNvSpPr>
          <p:nvPr/>
        </p:nvSpPr>
        <p:spPr bwMode="auto">
          <a:xfrm>
            <a:off x="1258888" y="4437063"/>
            <a:ext cx="71437" cy="71437"/>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7961" dir="2700000" algn="ctr" rotWithShape="0">
                    <a:srgbClr val="990000">
                      <a:alpha val="50000"/>
                    </a:srgbClr>
                  </a:outerShdw>
                </a:effectLst>
              </a14:hiddenEffects>
            </a:ext>
          </a:extLst>
        </p:spPr>
        <p:txBody>
          <a:bodyPr wrap="none" lIns="87833" tIns="43906" rIns="87833" bIns="43906" anchor="ct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FontTx/>
              <a:buNone/>
            </a:pPr>
            <a:endParaRPr lang="en-GB" altLang="en-US" sz="1800">
              <a:solidFill>
                <a:srgbClr val="000000"/>
              </a:solidFill>
              <a:latin typeface="Arial" panose="020B0604020202020204" pitchFamily="34" charset="0"/>
            </a:endParaRPr>
          </a:p>
        </p:txBody>
      </p:sp>
      <p:sp>
        <p:nvSpPr>
          <p:cNvPr id="315403" name="Line 12"/>
          <p:cNvSpPr>
            <a:spLocks noChangeShapeType="1"/>
          </p:cNvSpPr>
          <p:nvPr/>
        </p:nvSpPr>
        <p:spPr bwMode="auto">
          <a:xfrm>
            <a:off x="1331913" y="4579938"/>
            <a:ext cx="144462" cy="433387"/>
          </a:xfrm>
          <a:prstGeom prst="line">
            <a:avLst/>
          </a:prstGeom>
          <a:noFill/>
          <a:ln w="9525">
            <a:solidFill>
              <a:srgbClr val="80808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4D4D4D">
                      <a:alpha val="50000"/>
                    </a:srgbClr>
                  </a:outerShdw>
                </a:effectLst>
              </a14:hiddenEffects>
            </a:ext>
          </a:extLst>
        </p:spPr>
        <p:txBody>
          <a:bodyPr lIns="87833" tIns="43906" rIns="87833" bIns="43906"/>
          <a:lstStyle/>
          <a:p>
            <a:endParaRPr lang="en-US"/>
          </a:p>
        </p:txBody>
      </p:sp>
      <p:sp>
        <p:nvSpPr>
          <p:cNvPr id="315404" name="Text Box 13"/>
          <p:cNvSpPr txBox="1">
            <a:spLocks noChangeArrowheads="1"/>
          </p:cNvSpPr>
          <p:nvPr/>
        </p:nvSpPr>
        <p:spPr bwMode="auto">
          <a:xfrm>
            <a:off x="723900" y="5013325"/>
            <a:ext cx="1089025" cy="246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999999">
                      <a:alpha val="50000"/>
                    </a:srgbClr>
                  </a:outerShdw>
                </a:effectLst>
              </a14:hiddenEffects>
            </a:ext>
          </a:extLst>
        </p:spPr>
        <p:txBody>
          <a:bodyPr wrap="none" lIns="87833" tIns="43906" rIns="87833" bIns="43906">
            <a:spAutoFit/>
          </a:bodyP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FontTx/>
              <a:buNone/>
            </a:pPr>
            <a:r>
              <a:rPr lang="en-US" altLang="en-US" sz="1000">
                <a:solidFill>
                  <a:srgbClr val="000000"/>
                </a:solidFill>
              </a:rPr>
              <a:t>Motion sensor</a:t>
            </a:r>
          </a:p>
        </p:txBody>
      </p:sp>
      <p:sp>
        <p:nvSpPr>
          <p:cNvPr id="315405" name="Line 14"/>
          <p:cNvSpPr>
            <a:spLocks noChangeShapeType="1"/>
          </p:cNvSpPr>
          <p:nvPr/>
        </p:nvSpPr>
        <p:spPr bwMode="auto">
          <a:xfrm flipH="1">
            <a:off x="2268538" y="4508500"/>
            <a:ext cx="142875" cy="649288"/>
          </a:xfrm>
          <a:prstGeom prst="line">
            <a:avLst/>
          </a:prstGeom>
          <a:noFill/>
          <a:ln w="9525">
            <a:solidFill>
              <a:srgbClr val="80808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4D4D4D">
                      <a:alpha val="50000"/>
                    </a:srgbClr>
                  </a:outerShdw>
                </a:effectLst>
              </a14:hiddenEffects>
            </a:ext>
          </a:extLst>
        </p:spPr>
        <p:txBody>
          <a:bodyPr lIns="87833" tIns="43906" rIns="87833" bIns="43906"/>
          <a:lstStyle/>
          <a:p>
            <a:endParaRPr lang="en-US"/>
          </a:p>
        </p:txBody>
      </p:sp>
      <p:sp>
        <p:nvSpPr>
          <p:cNvPr id="315406" name="Text Box 15"/>
          <p:cNvSpPr txBox="1">
            <a:spLocks noChangeArrowheads="1"/>
          </p:cNvSpPr>
          <p:nvPr/>
        </p:nvSpPr>
        <p:spPr bwMode="auto">
          <a:xfrm>
            <a:off x="1785938" y="5157788"/>
            <a:ext cx="1089025" cy="246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999999">
                      <a:alpha val="50000"/>
                    </a:srgbClr>
                  </a:outerShdw>
                </a:effectLst>
              </a14:hiddenEffects>
            </a:ext>
          </a:extLst>
        </p:spPr>
        <p:txBody>
          <a:bodyPr wrap="none" lIns="87833" tIns="43906" rIns="87833" bIns="43906">
            <a:spAutoFit/>
          </a:bodyP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FontTx/>
              <a:buNone/>
            </a:pPr>
            <a:r>
              <a:rPr lang="en-US" altLang="en-US" sz="1000">
                <a:solidFill>
                  <a:srgbClr val="000000"/>
                </a:solidFill>
              </a:rPr>
              <a:t>Motion sensor</a:t>
            </a:r>
          </a:p>
        </p:txBody>
      </p:sp>
      <p:sp>
        <p:nvSpPr>
          <p:cNvPr id="315407" name="Line 16"/>
          <p:cNvSpPr>
            <a:spLocks noChangeShapeType="1"/>
          </p:cNvSpPr>
          <p:nvPr/>
        </p:nvSpPr>
        <p:spPr bwMode="auto">
          <a:xfrm>
            <a:off x="2849563" y="3457575"/>
            <a:ext cx="360362" cy="358775"/>
          </a:xfrm>
          <a:prstGeom prst="line">
            <a:avLst/>
          </a:prstGeom>
          <a:noFill/>
          <a:ln w="9525">
            <a:solidFill>
              <a:srgbClr val="80808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4D4D4D">
                      <a:alpha val="50000"/>
                    </a:srgbClr>
                  </a:outerShdw>
                </a:effectLst>
              </a14:hiddenEffects>
            </a:ext>
          </a:extLst>
        </p:spPr>
        <p:txBody>
          <a:bodyPr lIns="87833" tIns="43906" rIns="87833" bIns="43906"/>
          <a:lstStyle/>
          <a:p>
            <a:endParaRPr lang="en-US"/>
          </a:p>
        </p:txBody>
      </p:sp>
      <p:sp>
        <p:nvSpPr>
          <p:cNvPr id="315408" name="Text Box 17"/>
          <p:cNvSpPr txBox="1">
            <a:spLocks noChangeArrowheads="1"/>
          </p:cNvSpPr>
          <p:nvPr/>
        </p:nvSpPr>
        <p:spPr bwMode="auto">
          <a:xfrm>
            <a:off x="2740025" y="3789363"/>
            <a:ext cx="1089025" cy="246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999999">
                      <a:alpha val="50000"/>
                    </a:srgbClr>
                  </a:outerShdw>
                </a:effectLst>
              </a14:hiddenEffects>
            </a:ext>
          </a:extLst>
        </p:spPr>
        <p:txBody>
          <a:bodyPr wrap="none" lIns="87833" tIns="43906" rIns="87833" bIns="43906">
            <a:spAutoFit/>
          </a:bodyP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FontTx/>
              <a:buNone/>
            </a:pPr>
            <a:r>
              <a:rPr lang="en-US" altLang="en-US" sz="1000">
                <a:solidFill>
                  <a:srgbClr val="000000"/>
                </a:solidFill>
              </a:rPr>
              <a:t>Motion sensor</a:t>
            </a:r>
          </a:p>
        </p:txBody>
      </p:sp>
      <p:sp>
        <p:nvSpPr>
          <p:cNvPr id="315409" name="Line 18"/>
          <p:cNvSpPr>
            <a:spLocks noChangeShapeType="1"/>
          </p:cNvSpPr>
          <p:nvPr/>
        </p:nvSpPr>
        <p:spPr bwMode="auto">
          <a:xfrm flipH="1" flipV="1">
            <a:off x="1116013" y="2492375"/>
            <a:ext cx="792162" cy="719138"/>
          </a:xfrm>
          <a:prstGeom prst="line">
            <a:avLst/>
          </a:prstGeom>
          <a:noFill/>
          <a:ln w="9525">
            <a:solidFill>
              <a:srgbClr val="80808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4D4D4D">
                      <a:alpha val="50000"/>
                    </a:srgbClr>
                  </a:outerShdw>
                </a:effectLst>
              </a14:hiddenEffects>
            </a:ext>
          </a:extLst>
        </p:spPr>
        <p:txBody>
          <a:bodyPr lIns="87833" tIns="43906" rIns="87833" bIns="43906"/>
          <a:lstStyle/>
          <a:p>
            <a:endParaRPr lang="en-US"/>
          </a:p>
        </p:txBody>
      </p:sp>
      <p:sp>
        <p:nvSpPr>
          <p:cNvPr id="315410" name="Text Box 19"/>
          <p:cNvSpPr txBox="1">
            <a:spLocks noChangeArrowheads="1"/>
          </p:cNvSpPr>
          <p:nvPr/>
        </p:nvSpPr>
        <p:spPr bwMode="auto">
          <a:xfrm>
            <a:off x="574675" y="2205038"/>
            <a:ext cx="919163"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999999">
                      <a:alpha val="50000"/>
                    </a:srgbClr>
                  </a:outerShdw>
                </a:effectLst>
              </a14:hiddenEffects>
            </a:ext>
          </a:extLst>
        </p:spPr>
        <p:txBody>
          <a:bodyPr wrap="none" lIns="87833" tIns="43906" rIns="87833" bIns="43906">
            <a:spAutoFit/>
          </a:bodyP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FontTx/>
              <a:buNone/>
            </a:pPr>
            <a:r>
              <a:rPr lang="en-US" altLang="en-US" sz="1000">
                <a:solidFill>
                  <a:srgbClr val="000000"/>
                </a:solidFill>
              </a:rPr>
              <a:t>ECG sensor</a:t>
            </a:r>
          </a:p>
        </p:txBody>
      </p:sp>
      <p:sp>
        <p:nvSpPr>
          <p:cNvPr id="315411" name="Arc 21"/>
          <p:cNvSpPr>
            <a:spLocks/>
          </p:cNvSpPr>
          <p:nvPr/>
        </p:nvSpPr>
        <p:spPr bwMode="auto">
          <a:xfrm rot="3089287">
            <a:off x="3492500" y="3140076"/>
            <a:ext cx="574675" cy="4318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808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7961" dir="2700000" algn="ctr" rotWithShape="0">
                    <a:srgbClr val="4D4D4D">
                      <a:alpha val="50000"/>
                    </a:srgbClr>
                  </a:outerShdw>
                </a:effectLst>
              </a14:hiddenEffects>
            </a:ext>
          </a:extLst>
        </p:spPr>
        <p:txBody>
          <a:bodyPr wrap="none" lIns="87833" tIns="43906" rIns="87833" bIns="43906" anchor="ctr"/>
          <a:lstStyle/>
          <a:p>
            <a:endParaRPr lang="en-US"/>
          </a:p>
        </p:txBody>
      </p:sp>
      <p:sp>
        <p:nvSpPr>
          <p:cNvPr id="315412" name="Arc 22"/>
          <p:cNvSpPr>
            <a:spLocks/>
          </p:cNvSpPr>
          <p:nvPr/>
        </p:nvSpPr>
        <p:spPr bwMode="auto">
          <a:xfrm rot="3089287">
            <a:off x="3491706" y="3069432"/>
            <a:ext cx="720725" cy="576262"/>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808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7961" dir="2700000" algn="ctr" rotWithShape="0">
                    <a:srgbClr val="4D4D4D">
                      <a:alpha val="50000"/>
                    </a:srgbClr>
                  </a:outerShdw>
                </a:effectLst>
              </a14:hiddenEffects>
            </a:ext>
          </a:extLst>
        </p:spPr>
        <p:txBody>
          <a:bodyPr wrap="none" lIns="87833" tIns="43906" rIns="87833" bIns="43906" anchor="ctr"/>
          <a:lstStyle/>
          <a:p>
            <a:endParaRPr lang="en-US"/>
          </a:p>
        </p:txBody>
      </p:sp>
      <p:sp>
        <p:nvSpPr>
          <p:cNvPr id="315413" name="Arc 23"/>
          <p:cNvSpPr>
            <a:spLocks/>
          </p:cNvSpPr>
          <p:nvPr/>
        </p:nvSpPr>
        <p:spPr bwMode="auto">
          <a:xfrm rot="3089287">
            <a:off x="2484437" y="5011738"/>
            <a:ext cx="574675" cy="4318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808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7961" dir="2700000" algn="ctr" rotWithShape="0">
                    <a:srgbClr val="4D4D4D">
                      <a:alpha val="50000"/>
                    </a:srgbClr>
                  </a:outerShdw>
                </a:effectLst>
              </a14:hiddenEffects>
            </a:ext>
          </a:extLst>
        </p:spPr>
        <p:txBody>
          <a:bodyPr wrap="none" lIns="87833" tIns="43906" rIns="87833" bIns="43906" anchor="ctr"/>
          <a:lstStyle/>
          <a:p>
            <a:endParaRPr lang="en-US"/>
          </a:p>
        </p:txBody>
      </p:sp>
      <p:sp>
        <p:nvSpPr>
          <p:cNvPr id="315414" name="Arc 24"/>
          <p:cNvSpPr>
            <a:spLocks/>
          </p:cNvSpPr>
          <p:nvPr/>
        </p:nvSpPr>
        <p:spPr bwMode="auto">
          <a:xfrm rot="3089287">
            <a:off x="2483644" y="4941094"/>
            <a:ext cx="720725" cy="576263"/>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808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7961" dir="2700000" algn="ctr" rotWithShape="0">
                    <a:srgbClr val="4D4D4D">
                      <a:alpha val="50000"/>
                    </a:srgbClr>
                  </a:outerShdw>
                </a:effectLst>
              </a14:hiddenEffects>
            </a:ext>
          </a:extLst>
        </p:spPr>
        <p:txBody>
          <a:bodyPr wrap="none" lIns="87833" tIns="43906" rIns="87833" bIns="43906" anchor="ctr"/>
          <a:lstStyle/>
          <a:p>
            <a:endParaRPr lang="en-US"/>
          </a:p>
        </p:txBody>
      </p:sp>
      <p:sp>
        <p:nvSpPr>
          <p:cNvPr id="315415" name="Arc 25"/>
          <p:cNvSpPr>
            <a:spLocks/>
          </p:cNvSpPr>
          <p:nvPr/>
        </p:nvSpPr>
        <p:spPr bwMode="auto">
          <a:xfrm rot="8055472">
            <a:off x="1047750" y="4489451"/>
            <a:ext cx="574675" cy="4318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808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7961" dir="2700000" algn="ctr" rotWithShape="0">
                    <a:srgbClr val="4D4D4D">
                      <a:alpha val="50000"/>
                    </a:srgbClr>
                  </a:outerShdw>
                </a:effectLst>
              </a14:hiddenEffects>
            </a:ext>
          </a:extLst>
        </p:spPr>
        <p:txBody>
          <a:bodyPr wrap="none" lIns="87833" tIns="43906" rIns="87833" bIns="43906" anchor="ctr"/>
          <a:lstStyle/>
          <a:p>
            <a:endParaRPr lang="en-US"/>
          </a:p>
        </p:txBody>
      </p:sp>
      <p:sp>
        <p:nvSpPr>
          <p:cNvPr id="315416" name="Arc 26"/>
          <p:cNvSpPr>
            <a:spLocks/>
          </p:cNvSpPr>
          <p:nvPr/>
        </p:nvSpPr>
        <p:spPr bwMode="auto">
          <a:xfrm rot="8049972">
            <a:off x="970756" y="4437857"/>
            <a:ext cx="720725" cy="576262"/>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808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7961" dir="2700000" algn="ctr" rotWithShape="0">
                    <a:srgbClr val="4D4D4D">
                      <a:alpha val="50000"/>
                    </a:srgbClr>
                  </a:outerShdw>
                </a:effectLst>
              </a14:hiddenEffects>
            </a:ext>
          </a:extLst>
        </p:spPr>
        <p:txBody>
          <a:bodyPr wrap="none" lIns="87833" tIns="43906" rIns="87833" bIns="43906" anchor="ctr"/>
          <a:lstStyle/>
          <a:p>
            <a:endParaRPr lang="en-US"/>
          </a:p>
        </p:txBody>
      </p:sp>
      <p:sp>
        <p:nvSpPr>
          <p:cNvPr id="315417" name="Arc 27"/>
          <p:cNvSpPr>
            <a:spLocks/>
          </p:cNvSpPr>
          <p:nvPr/>
        </p:nvSpPr>
        <p:spPr bwMode="auto">
          <a:xfrm rot="-4366981">
            <a:off x="1268412" y="2747963"/>
            <a:ext cx="574675" cy="4318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808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7961" dir="2700000" algn="ctr" rotWithShape="0">
                    <a:srgbClr val="4D4D4D">
                      <a:alpha val="50000"/>
                    </a:srgbClr>
                  </a:outerShdw>
                </a:effectLst>
              </a14:hiddenEffects>
            </a:ext>
          </a:extLst>
        </p:spPr>
        <p:txBody>
          <a:bodyPr wrap="none" lIns="87833" tIns="43906" rIns="87833" bIns="43906" anchor="ctr"/>
          <a:lstStyle/>
          <a:p>
            <a:endParaRPr lang="en-US"/>
          </a:p>
        </p:txBody>
      </p:sp>
      <p:sp>
        <p:nvSpPr>
          <p:cNvPr id="315418" name="Arc 28"/>
          <p:cNvSpPr>
            <a:spLocks/>
          </p:cNvSpPr>
          <p:nvPr/>
        </p:nvSpPr>
        <p:spPr bwMode="auto">
          <a:xfrm rot="-4379279">
            <a:off x="1186656" y="2637632"/>
            <a:ext cx="720725" cy="576262"/>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808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7961" dir="2700000" algn="ctr" rotWithShape="0">
                    <a:srgbClr val="4D4D4D">
                      <a:alpha val="50000"/>
                    </a:srgbClr>
                  </a:outerShdw>
                </a:effectLst>
              </a14:hiddenEffects>
            </a:ext>
          </a:extLst>
        </p:spPr>
        <p:txBody>
          <a:bodyPr wrap="none" lIns="87833" tIns="43906" rIns="87833" bIns="43906" anchor="ctr"/>
          <a:lstStyle/>
          <a:p>
            <a:endParaRPr lang="en-US"/>
          </a:p>
        </p:txBody>
      </p:sp>
      <p:pic>
        <p:nvPicPr>
          <p:cNvPr id="315419" name="Picture 32" desc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0200" y="4508500"/>
            <a:ext cx="57626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5420" name="Arc 33"/>
          <p:cNvSpPr>
            <a:spLocks/>
          </p:cNvSpPr>
          <p:nvPr/>
        </p:nvSpPr>
        <p:spPr bwMode="auto">
          <a:xfrm rot="3172933">
            <a:off x="3511550" y="4221163"/>
            <a:ext cx="649288" cy="404812"/>
          </a:xfrm>
          <a:custGeom>
            <a:avLst/>
            <a:gdLst>
              <a:gd name="T0" fmla="*/ 2147483646 w 21600"/>
              <a:gd name="T1" fmla="*/ 0 h 17315"/>
              <a:gd name="T2" fmla="*/ 2147483646 w 21600"/>
              <a:gd name="T3" fmla="*/ 2147483646 h 17315"/>
              <a:gd name="T4" fmla="*/ 0 w 21600"/>
              <a:gd name="T5" fmla="*/ 2147483646 h 17315"/>
              <a:gd name="T6" fmla="*/ 0 60000 65536"/>
              <a:gd name="T7" fmla="*/ 0 60000 65536"/>
              <a:gd name="T8" fmla="*/ 0 60000 65536"/>
            </a:gdLst>
            <a:ahLst/>
            <a:cxnLst>
              <a:cxn ang="T6">
                <a:pos x="T0" y="T1"/>
              </a:cxn>
              <a:cxn ang="T7">
                <a:pos x="T2" y="T3"/>
              </a:cxn>
              <a:cxn ang="T8">
                <a:pos x="T4" y="T5"/>
              </a:cxn>
            </a:cxnLst>
            <a:rect l="0" t="0" r="r" b="b"/>
            <a:pathLst>
              <a:path w="21600" h="17315" fill="none" extrusionOk="0">
                <a:moveTo>
                  <a:pt x="12913" y="-1"/>
                </a:moveTo>
                <a:cubicBezTo>
                  <a:pt x="18379" y="4076"/>
                  <a:pt x="21600" y="10495"/>
                  <a:pt x="21600" y="17315"/>
                </a:cubicBezTo>
              </a:path>
              <a:path w="21600" h="17315" stroke="0" extrusionOk="0">
                <a:moveTo>
                  <a:pt x="12913" y="-1"/>
                </a:moveTo>
                <a:cubicBezTo>
                  <a:pt x="18379" y="4076"/>
                  <a:pt x="21600" y="10495"/>
                  <a:pt x="21600" y="17315"/>
                </a:cubicBezTo>
                <a:lnTo>
                  <a:pt x="0" y="17315"/>
                </a:lnTo>
                <a:lnTo>
                  <a:pt x="12913" y="-1"/>
                </a:lnTo>
                <a:close/>
              </a:path>
            </a:pathLst>
          </a:custGeom>
          <a:noFill/>
          <a:ln w="12700">
            <a:solidFill>
              <a:srgbClr val="00FF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7961" dir="2700000" algn="ctr" rotWithShape="0">
                    <a:srgbClr val="009900">
                      <a:alpha val="50000"/>
                    </a:srgbClr>
                  </a:outerShdw>
                </a:effectLst>
              </a14:hiddenEffects>
            </a:ext>
          </a:extLst>
        </p:spPr>
        <p:txBody>
          <a:bodyPr wrap="none" lIns="87833" tIns="43906" rIns="87833" bIns="43906" anchor="ctr"/>
          <a:lstStyle/>
          <a:p>
            <a:endParaRPr lang="en-US"/>
          </a:p>
        </p:txBody>
      </p:sp>
      <p:sp>
        <p:nvSpPr>
          <p:cNvPr id="315421" name="Arc 34"/>
          <p:cNvSpPr>
            <a:spLocks/>
          </p:cNvSpPr>
          <p:nvPr/>
        </p:nvSpPr>
        <p:spPr bwMode="auto">
          <a:xfrm rot="3178077">
            <a:off x="3563144" y="4294982"/>
            <a:ext cx="504825" cy="331787"/>
          </a:xfrm>
          <a:custGeom>
            <a:avLst/>
            <a:gdLst>
              <a:gd name="T0" fmla="*/ 2147483646 w 21600"/>
              <a:gd name="T1" fmla="*/ 0 h 17315"/>
              <a:gd name="T2" fmla="*/ 2147483646 w 21600"/>
              <a:gd name="T3" fmla="*/ 2147483646 h 17315"/>
              <a:gd name="T4" fmla="*/ 0 w 21600"/>
              <a:gd name="T5" fmla="*/ 2147483646 h 17315"/>
              <a:gd name="T6" fmla="*/ 0 60000 65536"/>
              <a:gd name="T7" fmla="*/ 0 60000 65536"/>
              <a:gd name="T8" fmla="*/ 0 60000 65536"/>
            </a:gdLst>
            <a:ahLst/>
            <a:cxnLst>
              <a:cxn ang="T6">
                <a:pos x="T0" y="T1"/>
              </a:cxn>
              <a:cxn ang="T7">
                <a:pos x="T2" y="T3"/>
              </a:cxn>
              <a:cxn ang="T8">
                <a:pos x="T4" y="T5"/>
              </a:cxn>
            </a:cxnLst>
            <a:rect l="0" t="0" r="r" b="b"/>
            <a:pathLst>
              <a:path w="21600" h="17315" fill="none" extrusionOk="0">
                <a:moveTo>
                  <a:pt x="12913" y="-1"/>
                </a:moveTo>
                <a:cubicBezTo>
                  <a:pt x="18379" y="4076"/>
                  <a:pt x="21600" y="10495"/>
                  <a:pt x="21600" y="17315"/>
                </a:cubicBezTo>
              </a:path>
              <a:path w="21600" h="17315" stroke="0" extrusionOk="0">
                <a:moveTo>
                  <a:pt x="12913" y="-1"/>
                </a:moveTo>
                <a:cubicBezTo>
                  <a:pt x="18379" y="4076"/>
                  <a:pt x="21600" y="10495"/>
                  <a:pt x="21600" y="17315"/>
                </a:cubicBezTo>
                <a:lnTo>
                  <a:pt x="0" y="17315"/>
                </a:lnTo>
                <a:lnTo>
                  <a:pt x="12913" y="-1"/>
                </a:lnTo>
                <a:close/>
              </a:path>
            </a:pathLst>
          </a:custGeom>
          <a:noFill/>
          <a:ln w="12700">
            <a:solidFill>
              <a:srgbClr val="00FF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7961" dir="2700000" algn="ctr" rotWithShape="0">
                    <a:srgbClr val="009900">
                      <a:alpha val="50000"/>
                    </a:srgbClr>
                  </a:outerShdw>
                </a:effectLst>
              </a14:hiddenEffects>
            </a:ext>
          </a:extLst>
        </p:spPr>
        <p:txBody>
          <a:bodyPr wrap="none" lIns="87833" tIns="43906" rIns="87833" bIns="43906" anchor="ctr"/>
          <a:lstStyle/>
          <a:p>
            <a:endParaRPr lang="en-US"/>
          </a:p>
        </p:txBody>
      </p:sp>
      <p:sp>
        <p:nvSpPr>
          <p:cNvPr id="315422" name="Arc 35"/>
          <p:cNvSpPr>
            <a:spLocks/>
          </p:cNvSpPr>
          <p:nvPr/>
        </p:nvSpPr>
        <p:spPr bwMode="auto">
          <a:xfrm rot="3260608">
            <a:off x="3559175" y="4349750"/>
            <a:ext cx="431800" cy="260350"/>
          </a:xfrm>
          <a:custGeom>
            <a:avLst/>
            <a:gdLst>
              <a:gd name="T0" fmla="*/ 2147483646 w 21600"/>
              <a:gd name="T1" fmla="*/ 0 h 17315"/>
              <a:gd name="T2" fmla="*/ 2147483646 w 21600"/>
              <a:gd name="T3" fmla="*/ 2147483646 h 17315"/>
              <a:gd name="T4" fmla="*/ 0 w 21600"/>
              <a:gd name="T5" fmla="*/ 2147483646 h 17315"/>
              <a:gd name="T6" fmla="*/ 0 60000 65536"/>
              <a:gd name="T7" fmla="*/ 0 60000 65536"/>
              <a:gd name="T8" fmla="*/ 0 60000 65536"/>
            </a:gdLst>
            <a:ahLst/>
            <a:cxnLst>
              <a:cxn ang="T6">
                <a:pos x="T0" y="T1"/>
              </a:cxn>
              <a:cxn ang="T7">
                <a:pos x="T2" y="T3"/>
              </a:cxn>
              <a:cxn ang="T8">
                <a:pos x="T4" y="T5"/>
              </a:cxn>
            </a:cxnLst>
            <a:rect l="0" t="0" r="r" b="b"/>
            <a:pathLst>
              <a:path w="21600" h="17315" fill="none" extrusionOk="0">
                <a:moveTo>
                  <a:pt x="12913" y="-1"/>
                </a:moveTo>
                <a:cubicBezTo>
                  <a:pt x="18379" y="4076"/>
                  <a:pt x="21600" y="10495"/>
                  <a:pt x="21600" y="17315"/>
                </a:cubicBezTo>
              </a:path>
              <a:path w="21600" h="17315" stroke="0" extrusionOk="0">
                <a:moveTo>
                  <a:pt x="12913" y="-1"/>
                </a:moveTo>
                <a:cubicBezTo>
                  <a:pt x="18379" y="4076"/>
                  <a:pt x="21600" y="10495"/>
                  <a:pt x="21600" y="17315"/>
                </a:cubicBezTo>
                <a:lnTo>
                  <a:pt x="0" y="17315"/>
                </a:lnTo>
                <a:lnTo>
                  <a:pt x="12913" y="-1"/>
                </a:lnTo>
                <a:close/>
              </a:path>
            </a:pathLst>
          </a:custGeom>
          <a:noFill/>
          <a:ln w="12700">
            <a:solidFill>
              <a:srgbClr val="00FF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7961" dir="2700000" algn="ctr" rotWithShape="0">
                    <a:srgbClr val="009900">
                      <a:alpha val="50000"/>
                    </a:srgbClr>
                  </a:outerShdw>
                </a:effectLst>
              </a14:hiddenEffects>
            </a:ext>
          </a:extLst>
        </p:spPr>
        <p:txBody>
          <a:bodyPr wrap="none" lIns="87833" tIns="43906" rIns="87833" bIns="43906" anchor="ctr"/>
          <a:lstStyle/>
          <a:p>
            <a:endParaRPr lang="en-US"/>
          </a:p>
        </p:txBody>
      </p:sp>
      <p:sp>
        <p:nvSpPr>
          <p:cNvPr id="315423" name="AutoShape 36"/>
          <p:cNvSpPr>
            <a:spLocks noChangeArrowheads="1"/>
          </p:cNvSpPr>
          <p:nvPr/>
        </p:nvSpPr>
        <p:spPr bwMode="auto">
          <a:xfrm>
            <a:off x="3419475" y="4221163"/>
            <a:ext cx="360363" cy="287337"/>
          </a:xfrm>
          <a:prstGeom prst="lightningBolt">
            <a:avLst/>
          </a:prstGeom>
          <a:solidFill>
            <a:srgbClr val="FFFFFF"/>
          </a:solidFill>
          <a:ln w="9525" algn="ctr">
            <a:solidFill>
              <a:schemeClr val="tx1"/>
            </a:solidFill>
            <a:miter lim="800000"/>
            <a:headEnd/>
            <a:tailEnd/>
          </a:ln>
          <a:effectLst/>
          <a:extLs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lIns="87833" tIns="43906" rIns="87833" bIns="43906" anchor="ct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FontTx/>
              <a:buNone/>
            </a:pPr>
            <a:endParaRPr lang="en-GB" altLang="en-US" sz="1800">
              <a:solidFill>
                <a:srgbClr val="000000"/>
              </a:solidFill>
              <a:latin typeface="Arial" panose="020B0604020202020204" pitchFamily="34" charset="0"/>
            </a:endParaRPr>
          </a:p>
        </p:txBody>
      </p:sp>
      <p:pic>
        <p:nvPicPr>
          <p:cNvPr id="315424" name="Picture 38" desc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3438" y="2708275"/>
            <a:ext cx="2089150" cy="16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5425" name="Line 39"/>
          <p:cNvSpPr>
            <a:spLocks noChangeShapeType="1"/>
          </p:cNvSpPr>
          <p:nvPr/>
        </p:nvSpPr>
        <p:spPr bwMode="auto">
          <a:xfrm flipV="1">
            <a:off x="4643438" y="4149725"/>
            <a:ext cx="288925" cy="358775"/>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lIns="87833" tIns="43906" rIns="87833" bIns="43906"/>
          <a:lstStyle/>
          <a:p>
            <a:endParaRPr lang="en-US"/>
          </a:p>
        </p:txBody>
      </p:sp>
      <p:pic>
        <p:nvPicPr>
          <p:cNvPr id="31542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32588" y="4724400"/>
            <a:ext cx="4445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5427" name="Line 45"/>
          <p:cNvSpPr>
            <a:spLocks noChangeShapeType="1"/>
          </p:cNvSpPr>
          <p:nvPr/>
        </p:nvSpPr>
        <p:spPr bwMode="auto">
          <a:xfrm>
            <a:off x="6227763" y="4149725"/>
            <a:ext cx="215900" cy="28733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lIns="87833" tIns="43906" rIns="87833" bIns="43906"/>
          <a:lstStyle/>
          <a:p>
            <a:endParaRPr lang="en-US"/>
          </a:p>
        </p:txBody>
      </p:sp>
      <p:pic>
        <p:nvPicPr>
          <p:cNvPr id="315428" name="Picture 50" descr="MC900411406[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48488" y="1989138"/>
            <a:ext cx="425450"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5429" name="Line 51"/>
          <p:cNvSpPr>
            <a:spLocks noChangeShapeType="1"/>
          </p:cNvSpPr>
          <p:nvPr/>
        </p:nvSpPr>
        <p:spPr bwMode="auto">
          <a:xfrm flipV="1">
            <a:off x="6227763" y="2420938"/>
            <a:ext cx="649287" cy="4318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lIns="87833" tIns="43906" rIns="87833" bIns="43906"/>
          <a:lstStyle/>
          <a:p>
            <a:endParaRPr lang="en-US"/>
          </a:p>
        </p:txBody>
      </p:sp>
      <p:pic>
        <p:nvPicPr>
          <p:cNvPr id="315430" name="Picture 54" desc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24750" y="2924175"/>
            <a:ext cx="71437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5431" name="Line 55"/>
          <p:cNvSpPr>
            <a:spLocks noChangeShapeType="1"/>
          </p:cNvSpPr>
          <p:nvPr/>
        </p:nvSpPr>
        <p:spPr bwMode="auto">
          <a:xfrm flipV="1">
            <a:off x="6732588" y="3284538"/>
            <a:ext cx="719137" cy="73025"/>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lIns="87833" tIns="43906" rIns="87833" bIns="43906"/>
          <a:lstStyle/>
          <a:p>
            <a:endParaRPr lang="en-US"/>
          </a:p>
        </p:txBody>
      </p:sp>
      <p:sp>
        <p:nvSpPr>
          <p:cNvPr id="315432" name="Text Box 56"/>
          <p:cNvSpPr txBox="1">
            <a:spLocks noChangeArrowheads="1"/>
          </p:cNvSpPr>
          <p:nvPr/>
        </p:nvSpPr>
        <p:spPr bwMode="auto">
          <a:xfrm>
            <a:off x="5241925" y="3284538"/>
            <a:ext cx="912813"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999999">
                      <a:alpha val="50000"/>
                    </a:srgbClr>
                  </a:outerShdw>
                </a:effectLst>
              </a14:hiddenEffects>
            </a:ext>
          </a:extLst>
        </p:spPr>
        <p:txBody>
          <a:bodyPr wrap="none" lIns="87833" tIns="43906" rIns="87833" bIns="43906">
            <a:spAutoFit/>
          </a:bodyP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FontTx/>
              <a:buNone/>
            </a:pPr>
            <a:r>
              <a:rPr lang="en-US" altLang="en-US" sz="1400">
                <a:solidFill>
                  <a:srgbClr val="000000"/>
                </a:solidFill>
              </a:rPr>
              <a:t>Internet</a:t>
            </a:r>
          </a:p>
        </p:txBody>
      </p:sp>
    </p:spTree>
    <p:extLst>
      <p:ext uri="{BB962C8B-B14F-4D97-AF65-F5344CB8AC3E}">
        <p14:creationId xmlns:p14="http://schemas.microsoft.com/office/powerpoint/2010/main" val="9849030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Title 1"/>
          <p:cNvSpPr>
            <a:spLocks noGrp="1" noChangeArrowheads="1"/>
          </p:cNvSpPr>
          <p:nvPr>
            <p:ph type="title"/>
          </p:nvPr>
        </p:nvSpPr>
        <p:spPr>
          <a:xfrm>
            <a:off x="540525" y="1432503"/>
            <a:ext cx="8229600" cy="1143000"/>
          </a:xfrm>
        </p:spPr>
        <p:txBody>
          <a:bodyPr/>
          <a:lstStyle/>
          <a:p>
            <a:r>
              <a:rPr lang="en-GB" altLang="en-US" smtClean="0">
                <a:latin typeface="Gill Sans MT" panose="020B0502020104020203" pitchFamily="34" charset="0"/>
                <a:cs typeface="Gill Sans MT" panose="020B0502020104020203" pitchFamily="34" charset="0"/>
              </a:rPr>
              <a:t>More connected wearable devcies</a:t>
            </a:r>
          </a:p>
        </p:txBody>
      </p:sp>
      <p:sp>
        <p:nvSpPr>
          <p:cNvPr id="316419" name="Slide Number Placeholder 3"/>
          <p:cNvSpPr>
            <a:spLocks noGrp="1"/>
          </p:cNvSpPr>
          <p:nvPr>
            <p:ph type="sldNum" sz="quarter" idx="12"/>
          </p:nvPr>
        </p:nvSpPr>
        <p:spPr>
          <a:xfrm>
            <a:off x="8449450" y="6463723"/>
            <a:ext cx="64135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Verdana" panose="020B060403050404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9pPr>
          </a:lstStyle>
          <a:p>
            <a:pPr eaLnBrk="1" hangingPunct="1">
              <a:spcBef>
                <a:spcPct val="0"/>
              </a:spcBef>
              <a:buFontTx/>
              <a:buNone/>
            </a:pPr>
            <a:fld id="{066AE75D-136C-4255-8C3E-ADD2F60BA46A}" type="slidenum">
              <a:rPr lang="en-GB" altLang="en-US" sz="1000" smtClean="0">
                <a:solidFill>
                  <a:srgbClr val="FFFFFF"/>
                </a:solidFill>
              </a:rPr>
              <a:pPr eaLnBrk="1" hangingPunct="1">
                <a:spcBef>
                  <a:spcPct val="0"/>
                </a:spcBef>
                <a:buFontTx/>
                <a:buNone/>
              </a:pPr>
              <a:t>12</a:t>
            </a:fld>
            <a:endParaRPr lang="en-GB" altLang="en-US" sz="1000" dirty="0" smtClean="0">
              <a:solidFill>
                <a:srgbClr val="FFFFFF"/>
              </a:solidFill>
            </a:endParaRPr>
          </a:p>
        </p:txBody>
      </p:sp>
      <p:pic>
        <p:nvPicPr>
          <p:cNvPr id="316420"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1799" y="0"/>
            <a:ext cx="8952201" cy="6089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63902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p:cNvSpPr>
          <p:nvPr>
            <p:ph type="title"/>
          </p:nvPr>
        </p:nvSpPr>
        <p:spPr>
          <a:xfrm>
            <a:off x="228600" y="152400"/>
            <a:ext cx="8458200" cy="457200"/>
          </a:xfrm>
        </p:spPr>
        <p:txBody>
          <a:bodyPr/>
          <a:lstStyle/>
          <a:p>
            <a:pPr eaLnBrk="1" hangingPunct="1"/>
            <a:r>
              <a:rPr lang="en-US" altLang="en-US" sz="5400" b="1" smtClean="0">
                <a:solidFill>
                  <a:srgbClr val="000099"/>
                </a:solidFill>
              </a:rPr>
              <a:t/>
            </a:r>
            <a:br>
              <a:rPr lang="en-US" altLang="en-US" sz="5400" b="1" smtClean="0">
                <a:solidFill>
                  <a:srgbClr val="000099"/>
                </a:solidFill>
              </a:rPr>
            </a:br>
            <a:endParaRPr lang="en-US" altLang="en-US" sz="5400" b="1" smtClean="0">
              <a:solidFill>
                <a:srgbClr val="000099"/>
              </a:solidFill>
            </a:endParaRPr>
          </a:p>
        </p:txBody>
      </p:sp>
      <p:sp>
        <p:nvSpPr>
          <p:cNvPr id="317445"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36600" indent="-28257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33475" indent="-225425">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589088" indent="-225425">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43113" indent="-225425">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00313" indent="-225425"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57513" indent="-225425"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14713" indent="-225425"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71913" indent="-225425"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AB846EB2-DC58-4E1F-A0FA-018BDB379917}" type="slidenum">
              <a:rPr lang="en-US" altLang="en-US" sz="1200" smtClean="0">
                <a:solidFill>
                  <a:srgbClr val="898989"/>
                </a:solidFill>
                <a:latin typeface="Arial" panose="020B0604020202020204" pitchFamily="34" charset="0"/>
              </a:rPr>
              <a:pPr>
                <a:spcBef>
                  <a:spcPct val="0"/>
                </a:spcBef>
                <a:buFontTx/>
                <a:buNone/>
              </a:pPr>
              <a:t>13</a:t>
            </a:fld>
            <a:endParaRPr lang="en-US" altLang="en-US" sz="1200" smtClean="0">
              <a:solidFill>
                <a:srgbClr val="898989"/>
              </a:solidFill>
              <a:latin typeface="Arial" panose="020B0604020202020204" pitchFamily="34" charset="0"/>
            </a:endParaRPr>
          </a:p>
        </p:txBody>
      </p:sp>
      <p:sp>
        <p:nvSpPr>
          <p:cNvPr id="317446" name="Rectangle 3"/>
          <p:cNvSpPr txBox="1">
            <a:spLocks noChangeArrowheads="1"/>
          </p:cNvSpPr>
          <p:nvPr/>
        </p:nvSpPr>
        <p:spPr bwMode="auto">
          <a:xfrm>
            <a:off x="114300" y="326881"/>
            <a:ext cx="86868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864" tIns="45422" rIns="90864" bIns="45422"/>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pPr>
            <a:endParaRPr lang="en-US" altLang="en-US" sz="2800" b="1" dirty="0">
              <a:solidFill>
                <a:srgbClr val="000000"/>
              </a:solidFill>
              <a:latin typeface="Calibri" panose="020F0502020204030204" pitchFamily="34" charset="0"/>
              <a:ea typeface="ＭＳ Ｐゴシック" panose="020B0600070205080204" pitchFamily="34" charset="-128"/>
            </a:endParaRPr>
          </a:p>
          <a:p>
            <a:pPr eaLnBrk="1" hangingPunct="1">
              <a:lnSpc>
                <a:spcPct val="90000"/>
              </a:lnSpc>
              <a:spcBef>
                <a:spcPct val="20000"/>
              </a:spcBef>
            </a:pPr>
            <a:endParaRPr lang="en-US" altLang="en-US" sz="2800" b="1" dirty="0">
              <a:solidFill>
                <a:srgbClr val="000000"/>
              </a:solidFill>
              <a:latin typeface="Calibri" panose="020F0502020204030204" pitchFamily="34" charset="0"/>
              <a:ea typeface="ＭＳ Ｐゴシック" panose="020B0600070205080204" pitchFamily="34" charset="-128"/>
            </a:endParaRPr>
          </a:p>
          <a:p>
            <a:pPr algn="ctr" eaLnBrk="1" hangingPunct="1">
              <a:lnSpc>
                <a:spcPct val="90000"/>
              </a:lnSpc>
              <a:spcBef>
                <a:spcPct val="20000"/>
              </a:spcBef>
            </a:pPr>
            <a:r>
              <a:rPr lang="en-US" altLang="en-US" sz="3600" b="1" dirty="0">
                <a:solidFill>
                  <a:srgbClr val="000000"/>
                </a:solidFill>
                <a:latin typeface="Calibri" panose="020F0502020204030204" pitchFamily="34" charset="0"/>
                <a:ea typeface="ＭＳ Ｐゴシック" panose="020B0600070205080204" pitchFamily="34" charset="-128"/>
              </a:rPr>
              <a:t>Making S-E-N-S-E of the Internet of Things</a:t>
            </a:r>
          </a:p>
          <a:p>
            <a:pPr eaLnBrk="1" hangingPunct="1">
              <a:lnSpc>
                <a:spcPct val="90000"/>
              </a:lnSpc>
              <a:spcBef>
                <a:spcPct val="20000"/>
              </a:spcBef>
            </a:pPr>
            <a:endParaRPr lang="en-US" altLang="en-US" sz="2800" b="1" dirty="0">
              <a:solidFill>
                <a:srgbClr val="000000"/>
              </a:solidFill>
              <a:latin typeface="Calibri" panose="020F0502020204030204" pitchFamily="34" charset="0"/>
              <a:ea typeface="ＭＳ Ｐゴシック" panose="020B0600070205080204" pitchFamily="34" charset="-128"/>
            </a:endParaRPr>
          </a:p>
          <a:p>
            <a:pPr algn="ctr" eaLnBrk="1" hangingPunct="1">
              <a:lnSpc>
                <a:spcPct val="90000"/>
              </a:lnSpc>
              <a:spcBef>
                <a:spcPct val="20000"/>
              </a:spcBef>
            </a:pPr>
            <a:r>
              <a:rPr lang="en-US" altLang="en-US" sz="4000" b="1" dirty="0">
                <a:solidFill>
                  <a:srgbClr val="000000"/>
                </a:solidFill>
                <a:latin typeface="Calibri" panose="020F0502020204030204" pitchFamily="34" charset="0"/>
                <a:ea typeface="ＭＳ Ｐゴシック" panose="020B0600070205080204" pitchFamily="34" charset="-128"/>
              </a:rPr>
              <a:t>Key attributes of the IoT and how it</a:t>
            </a:r>
          </a:p>
          <a:p>
            <a:pPr algn="ctr" eaLnBrk="1" hangingPunct="1">
              <a:lnSpc>
                <a:spcPct val="90000"/>
              </a:lnSpc>
              <a:spcBef>
                <a:spcPct val="20000"/>
              </a:spcBef>
            </a:pPr>
            <a:r>
              <a:rPr lang="en-US" altLang="en-US" sz="4000" b="1" dirty="0">
                <a:solidFill>
                  <a:srgbClr val="000000"/>
                </a:solidFill>
                <a:latin typeface="Calibri" panose="020F0502020204030204" pitchFamily="34" charset="0"/>
                <a:ea typeface="ＭＳ Ｐゴシック" panose="020B0600070205080204" pitchFamily="34" charset="-128"/>
              </a:rPr>
              <a:t> differs from the “regular” Internet</a:t>
            </a:r>
          </a:p>
          <a:p>
            <a:pPr eaLnBrk="1" hangingPunct="1">
              <a:lnSpc>
                <a:spcPct val="90000"/>
              </a:lnSpc>
              <a:spcBef>
                <a:spcPct val="20000"/>
              </a:spcBef>
            </a:pPr>
            <a:r>
              <a:rPr lang="en-US" altLang="en-US" sz="2800" b="1" dirty="0">
                <a:solidFill>
                  <a:srgbClr val="000000"/>
                </a:solidFill>
                <a:latin typeface="Calibri" panose="020F0502020204030204" pitchFamily="34" charset="0"/>
                <a:ea typeface="ＭＳ Ｐゴシック" panose="020B0600070205080204" pitchFamily="34" charset="-128"/>
              </a:rPr>
              <a:t>                      </a:t>
            </a:r>
          </a:p>
          <a:p>
            <a:pPr eaLnBrk="1" hangingPunct="1">
              <a:lnSpc>
                <a:spcPct val="90000"/>
              </a:lnSpc>
              <a:spcBef>
                <a:spcPct val="20000"/>
              </a:spcBef>
            </a:pPr>
            <a:r>
              <a:rPr lang="en-US" altLang="en-US" sz="2000" b="1" i="1" dirty="0">
                <a:solidFill>
                  <a:srgbClr val="000000"/>
                </a:solidFill>
                <a:latin typeface="Calibri" panose="020F0502020204030204" pitchFamily="34" charset="0"/>
                <a:ea typeface="ＭＳ Ｐゴシック" panose="020B0600070205080204" pitchFamily="34" charset="-128"/>
              </a:rPr>
              <a:t>                                          Goldman </a:t>
            </a:r>
            <a:r>
              <a:rPr lang="en-US" altLang="en-US" sz="2000" b="1" i="1" dirty="0" smtClean="0">
                <a:solidFill>
                  <a:srgbClr val="000000"/>
                </a:solidFill>
                <a:latin typeface="Calibri" panose="020F0502020204030204" pitchFamily="34" charset="0"/>
                <a:ea typeface="ＭＳ Ｐゴシック" panose="020B0600070205080204" pitchFamily="34" charset="-128"/>
              </a:rPr>
              <a:t>Sachs</a:t>
            </a:r>
            <a:r>
              <a:rPr lang="en-US" altLang="en-US" sz="2000" b="1" i="1" dirty="0">
                <a:solidFill>
                  <a:srgbClr val="000000"/>
                </a:solidFill>
                <a:latin typeface="Calibri" panose="020F0502020204030204" pitchFamily="34" charset="0"/>
                <a:ea typeface="ＭＳ Ｐゴシック" panose="020B0600070205080204" pitchFamily="34" charset="-128"/>
              </a:rPr>
              <a:t>, Internet of Things – Volume 1, June 2014</a:t>
            </a:r>
          </a:p>
          <a:p>
            <a:pPr eaLnBrk="1" hangingPunct="1">
              <a:lnSpc>
                <a:spcPct val="90000"/>
              </a:lnSpc>
              <a:spcBef>
                <a:spcPct val="20000"/>
              </a:spcBef>
            </a:pPr>
            <a:r>
              <a:rPr lang="en-US" altLang="en-US" sz="2000" b="1" i="1" dirty="0">
                <a:solidFill>
                  <a:srgbClr val="000000"/>
                </a:solidFill>
                <a:latin typeface="Calibri" panose="020F0502020204030204" pitchFamily="34" charset="0"/>
                <a:ea typeface="ＭＳ Ｐゴシック" panose="020B0600070205080204" pitchFamily="34" charset="-128"/>
              </a:rPr>
              <a:t>                                          The Next Mega-Trend</a:t>
            </a:r>
          </a:p>
        </p:txBody>
      </p:sp>
    </p:spTree>
    <p:extLst>
      <p:ext uri="{BB962C8B-B14F-4D97-AF65-F5344CB8AC3E}">
        <p14:creationId xmlns:p14="http://schemas.microsoft.com/office/powerpoint/2010/main" val="2282312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Title 1"/>
          <p:cNvSpPr>
            <a:spLocks noGrp="1"/>
          </p:cNvSpPr>
          <p:nvPr>
            <p:ph type="ctrTitle"/>
          </p:nvPr>
        </p:nvSpPr>
        <p:spPr/>
        <p:txBody>
          <a:bodyPr/>
          <a:lstStyle/>
          <a:p>
            <a:pPr eaLnBrk="1" hangingPunct="1"/>
            <a:endParaRPr lang="en-US" altLang="en-US" smtClean="0"/>
          </a:p>
        </p:txBody>
      </p:sp>
      <p:sp>
        <p:nvSpPr>
          <p:cNvPr id="3" name="Subtitle 2">
            <a:extLst>
              <a:ext uri="{FF2B5EF4-FFF2-40B4-BE49-F238E27FC236}"/>
            </a:extLst>
          </p:cNvPr>
          <p:cNvSpPr>
            <a:spLocks noGrp="1"/>
          </p:cNvSpPr>
          <p:nvPr>
            <p:ph type="subTitle" idx="1"/>
          </p:nvPr>
        </p:nvSpPr>
        <p:spPr/>
        <p:txBody>
          <a:bodyPr rtlCol="0">
            <a:normAutofit/>
          </a:bodyPr>
          <a:lstStyle/>
          <a:p>
            <a:pPr eaLnBrk="1" fontAlgn="auto" hangingPunct="1">
              <a:spcAft>
                <a:spcPts val="0"/>
              </a:spcAft>
              <a:defRPr/>
            </a:pPr>
            <a:endParaRPr lang="en-US"/>
          </a:p>
        </p:txBody>
      </p:sp>
      <p:pic>
        <p:nvPicPr>
          <p:cNvPr id="31949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86591"/>
            <a:ext cx="8839200" cy="5919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9495"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7DA0F8E-9398-466B-AFF1-4AD268229517}" type="slidenum">
              <a:rPr lang="en-US" altLang="en-US" smtClean="0"/>
              <a:pPr/>
              <a:t>14</a:t>
            </a:fld>
            <a:endParaRPr lang="en-US" altLang="en-US" smtClean="0"/>
          </a:p>
        </p:txBody>
      </p:sp>
    </p:spTree>
    <p:extLst>
      <p:ext uri="{BB962C8B-B14F-4D97-AF65-F5344CB8AC3E}">
        <p14:creationId xmlns:p14="http://schemas.microsoft.com/office/powerpoint/2010/main" val="28996084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extLst>
          </p:cNvPr>
          <p:cNvSpPr>
            <a:spLocks noChangeArrowheads="1"/>
          </p:cNvSpPr>
          <p:nvPr/>
        </p:nvSpPr>
        <p:spPr bwMode="auto">
          <a:xfrm>
            <a:off x="0" y="5867400"/>
            <a:ext cx="9144000" cy="990600"/>
          </a:xfrm>
          <a:prstGeom prst="rect">
            <a:avLst/>
          </a:prstGeom>
          <a:solidFill>
            <a:srgbClr val="FFFFFF"/>
          </a:solidFill>
          <a:ln w="9525">
            <a:solidFill>
              <a:srgbClr val="FFFFFF"/>
            </a:solidFill>
            <a:miter lim="800000"/>
            <a:headEnd/>
            <a:tailEnd/>
          </a:ln>
          <a:effectLst>
            <a:outerShdw blurRad="40000" dist="23000" dir="5400000" rotWithShape="0">
              <a:srgbClr val="808080">
                <a:alpha val="34998"/>
              </a:srgbClr>
            </a:outerShdw>
          </a:effectLst>
        </p:spPr>
        <p:txBody>
          <a:bodyPr lIns="90864" tIns="45422" rIns="90864" bIns="45422" anchor="ctr"/>
          <a:lstStyle/>
          <a:p>
            <a:pPr algn="ctr" fontAlgn="auto">
              <a:spcBef>
                <a:spcPts val="0"/>
              </a:spcBef>
              <a:spcAft>
                <a:spcPts val="0"/>
              </a:spcAft>
              <a:defRPr/>
            </a:pPr>
            <a:endParaRPr lang="en-US" dirty="0">
              <a:solidFill>
                <a:prstClr val="white"/>
              </a:solidFill>
              <a:latin typeface="Calibri"/>
              <a:ea typeface="MS PGothic" pitchFamily="34" charset="-128"/>
            </a:endParaRPr>
          </a:p>
        </p:txBody>
      </p:sp>
      <p:sp>
        <p:nvSpPr>
          <p:cNvPr id="320515" name="TextBox 54"/>
          <p:cNvSpPr txBox="1">
            <a:spLocks noChangeArrowheads="1"/>
          </p:cNvSpPr>
          <p:nvPr/>
        </p:nvSpPr>
        <p:spPr bwMode="auto">
          <a:xfrm>
            <a:off x="457200" y="6581775"/>
            <a:ext cx="2470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864" tIns="45422" rIns="90864" bIns="45422">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r>
              <a:rPr lang="en-US" altLang="en-US" sz="1200">
                <a:solidFill>
                  <a:srgbClr val="000000"/>
                </a:solidFill>
                <a:latin typeface="Arial" panose="020B0604020202020204" pitchFamily="34" charset="0"/>
                <a:cs typeface="Arial" panose="020B0604020202020204" pitchFamily="34" charset="0"/>
              </a:rPr>
              <a:t>Source: Sajal Das, Keith Marzullo</a:t>
            </a:r>
          </a:p>
        </p:txBody>
      </p:sp>
      <p:sp>
        <p:nvSpPr>
          <p:cNvPr id="17" name="Rectangle 16">
            <a:extLst>
              <a:ext uri="{FF2B5EF4-FFF2-40B4-BE49-F238E27FC236}"/>
            </a:extLst>
          </p:cNvPr>
          <p:cNvSpPr/>
          <p:nvPr/>
        </p:nvSpPr>
        <p:spPr>
          <a:xfrm>
            <a:off x="477838" y="3987800"/>
            <a:ext cx="4060825" cy="2565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0864" tIns="45422" rIns="90864" bIns="45422" anchor="ctr"/>
          <a:lstStyle/>
          <a:p>
            <a:pPr fontAlgn="auto">
              <a:spcBef>
                <a:spcPts val="0"/>
              </a:spcBef>
              <a:spcAft>
                <a:spcPts val="0"/>
              </a:spcAft>
              <a:defRPr/>
            </a:pPr>
            <a:endParaRPr lang="en-US" dirty="0">
              <a:solidFill>
                <a:prstClr val="white"/>
              </a:solidFill>
            </a:endParaRPr>
          </a:p>
        </p:txBody>
      </p:sp>
      <p:pic>
        <p:nvPicPr>
          <p:cNvPr id="3205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275" y="4344988"/>
            <a:ext cx="3948113" cy="206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0518" name="Rectangle 18"/>
          <p:cNvSpPr>
            <a:spLocks noChangeArrowheads="1"/>
          </p:cNvSpPr>
          <p:nvPr/>
        </p:nvSpPr>
        <p:spPr bwMode="auto">
          <a:xfrm>
            <a:off x="406400" y="5911850"/>
            <a:ext cx="9271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864" tIns="45422" rIns="90864" bIns="45422">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nSpc>
                <a:spcPct val="80000"/>
              </a:lnSpc>
              <a:spcBef>
                <a:spcPct val="0"/>
              </a:spcBef>
              <a:buFontTx/>
              <a:buNone/>
            </a:pPr>
            <a:r>
              <a:rPr lang="en-US" altLang="en-US" sz="1600">
                <a:solidFill>
                  <a:srgbClr val="C00000"/>
                </a:solidFill>
              </a:rPr>
              <a:t>Personal Sensing</a:t>
            </a:r>
          </a:p>
        </p:txBody>
      </p:sp>
      <p:sp>
        <p:nvSpPr>
          <p:cNvPr id="320519" name="Rectangle 19"/>
          <p:cNvSpPr>
            <a:spLocks noChangeArrowheads="1"/>
          </p:cNvSpPr>
          <p:nvPr/>
        </p:nvSpPr>
        <p:spPr bwMode="auto">
          <a:xfrm>
            <a:off x="2116138" y="5268913"/>
            <a:ext cx="9271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864" tIns="45422" rIns="90864" bIns="45422">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nSpc>
                <a:spcPct val="80000"/>
              </a:lnSpc>
              <a:spcBef>
                <a:spcPct val="0"/>
              </a:spcBef>
              <a:buFontTx/>
              <a:buNone/>
            </a:pPr>
            <a:r>
              <a:rPr lang="en-US" altLang="en-US" sz="1600">
                <a:solidFill>
                  <a:srgbClr val="C00000"/>
                </a:solidFill>
              </a:rPr>
              <a:t>Public Sensing</a:t>
            </a:r>
          </a:p>
        </p:txBody>
      </p:sp>
      <p:sp>
        <p:nvSpPr>
          <p:cNvPr id="320520" name="Rectangle 20"/>
          <p:cNvSpPr>
            <a:spLocks noChangeArrowheads="1"/>
          </p:cNvSpPr>
          <p:nvPr/>
        </p:nvSpPr>
        <p:spPr bwMode="auto">
          <a:xfrm>
            <a:off x="3756025" y="5697538"/>
            <a:ext cx="925513"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864" tIns="45422" rIns="90864" bIns="45422">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nSpc>
                <a:spcPct val="80000"/>
              </a:lnSpc>
              <a:spcBef>
                <a:spcPct val="0"/>
              </a:spcBef>
              <a:buFontTx/>
              <a:buNone/>
            </a:pPr>
            <a:r>
              <a:rPr lang="en-US" altLang="en-US" sz="1600">
                <a:solidFill>
                  <a:srgbClr val="C00000"/>
                </a:solidFill>
              </a:rPr>
              <a:t>Social Sensing</a:t>
            </a:r>
          </a:p>
        </p:txBody>
      </p:sp>
      <p:sp>
        <p:nvSpPr>
          <p:cNvPr id="22" name="Rectangle 21">
            <a:extLst>
              <a:ext uri="{FF2B5EF4-FFF2-40B4-BE49-F238E27FC236}"/>
            </a:extLst>
          </p:cNvPr>
          <p:cNvSpPr/>
          <p:nvPr/>
        </p:nvSpPr>
        <p:spPr>
          <a:xfrm>
            <a:off x="501650" y="4010025"/>
            <a:ext cx="2774950" cy="368300"/>
          </a:xfrm>
          <a:prstGeom prst="rect">
            <a:avLst/>
          </a:prstGeom>
          <a:solidFill>
            <a:schemeClr val="accent5">
              <a:lumMod val="20000"/>
              <a:lumOff val="80000"/>
            </a:schemeClr>
          </a:solidFill>
        </p:spPr>
        <p:txBody>
          <a:bodyPr lIns="90864" tIns="45422" rIns="90864" bIns="45422">
            <a:spAutoFit/>
          </a:bodyPr>
          <a:lstStyle/>
          <a:p>
            <a:pPr fontAlgn="auto">
              <a:spcBef>
                <a:spcPts val="0"/>
              </a:spcBef>
              <a:spcAft>
                <a:spcPts val="0"/>
              </a:spcAft>
              <a:defRPr/>
            </a:pPr>
            <a:r>
              <a:rPr lang="en-US" b="1" dirty="0">
                <a:solidFill>
                  <a:srgbClr val="002060"/>
                </a:solidFill>
                <a:latin typeface="Calibri"/>
                <a:ea typeface="MS PGothic" pitchFamily="34" charset="-128"/>
              </a:rPr>
              <a:t>People-Centric Sensing</a:t>
            </a:r>
          </a:p>
        </p:txBody>
      </p:sp>
      <p:sp>
        <p:nvSpPr>
          <p:cNvPr id="320522" name="Freeform 167"/>
          <p:cNvSpPr>
            <a:spLocks noChangeArrowheads="1"/>
          </p:cNvSpPr>
          <p:nvPr/>
        </p:nvSpPr>
        <p:spPr bwMode="auto">
          <a:xfrm>
            <a:off x="7566025" y="4032250"/>
            <a:ext cx="200025" cy="158750"/>
          </a:xfrm>
          <a:custGeom>
            <a:avLst/>
            <a:gdLst>
              <a:gd name="T0" fmla="*/ 0 w 1746"/>
              <a:gd name="T1" fmla="*/ 0 h 1014"/>
              <a:gd name="T2" fmla="*/ 0 w 1746"/>
              <a:gd name="T3" fmla="*/ 0 h 1014"/>
              <a:gd name="T4" fmla="*/ 0 w 1746"/>
              <a:gd name="T5" fmla="*/ 0 h 1014"/>
              <a:gd name="T6" fmla="*/ 0 60000 65536"/>
              <a:gd name="T7" fmla="*/ 0 60000 65536"/>
              <a:gd name="T8" fmla="*/ 0 60000 65536"/>
              <a:gd name="T9" fmla="*/ 0 w 1746"/>
              <a:gd name="T10" fmla="*/ 0 h 1014"/>
              <a:gd name="T11" fmla="*/ 1746 w 1746"/>
              <a:gd name="T12" fmla="*/ 1014 h 1014"/>
            </a:gdLst>
            <a:ahLst/>
            <a:cxnLst>
              <a:cxn ang="T6">
                <a:pos x="T0" y="T1"/>
              </a:cxn>
              <a:cxn ang="T7">
                <a:pos x="T2" y="T3"/>
              </a:cxn>
              <a:cxn ang="T8">
                <a:pos x="T4" y="T5"/>
              </a:cxn>
            </a:cxnLst>
            <a:rect l="T9" t="T10" r="T11" b="T12"/>
            <a:pathLst>
              <a:path w="1746" h="1014">
                <a:moveTo>
                  <a:pt x="0" y="0"/>
                </a:moveTo>
                <a:lnTo>
                  <a:pt x="1745" y="101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864" tIns="45422" rIns="90864" bIns="45422" anchor="ctr"/>
          <a:lstStyle/>
          <a:p>
            <a:endParaRPr lang="en-US"/>
          </a:p>
        </p:txBody>
      </p:sp>
      <p:sp>
        <p:nvSpPr>
          <p:cNvPr id="320523" name="TextBox 230"/>
          <p:cNvSpPr txBox="1">
            <a:spLocks noChangeArrowheads="1"/>
          </p:cNvSpPr>
          <p:nvPr/>
        </p:nvSpPr>
        <p:spPr bwMode="auto">
          <a:xfrm>
            <a:off x="8743950" y="3275013"/>
            <a:ext cx="1714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864" tIns="45422" rIns="90864" bIns="45422">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solidFill>
                <a:srgbClr val="000000"/>
              </a:solidFill>
            </a:endParaRPr>
          </a:p>
        </p:txBody>
      </p:sp>
      <p:sp>
        <p:nvSpPr>
          <p:cNvPr id="232" name="Rectangle 231">
            <a:extLst>
              <a:ext uri="{FF2B5EF4-FFF2-40B4-BE49-F238E27FC236}"/>
            </a:extLst>
          </p:cNvPr>
          <p:cNvSpPr/>
          <p:nvPr/>
        </p:nvSpPr>
        <p:spPr>
          <a:xfrm>
            <a:off x="477838" y="1066800"/>
            <a:ext cx="4060825" cy="27781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0864" tIns="45422" rIns="90864" bIns="45422" anchor="ctr"/>
          <a:lstStyle/>
          <a:p>
            <a:pPr fontAlgn="auto">
              <a:spcBef>
                <a:spcPts val="0"/>
              </a:spcBef>
              <a:spcAft>
                <a:spcPts val="0"/>
              </a:spcAft>
              <a:defRPr/>
            </a:pPr>
            <a:endParaRPr lang="en-US" dirty="0">
              <a:solidFill>
                <a:prstClr val="white"/>
              </a:solidFill>
            </a:endParaRPr>
          </a:p>
        </p:txBody>
      </p:sp>
      <p:pic>
        <p:nvPicPr>
          <p:cNvPr id="32052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275" y="1244600"/>
            <a:ext cx="1566863"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052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213" y="1352550"/>
            <a:ext cx="2300287" cy="121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239" name="Rectangle 238">
            <a:extLst>
              <a:ext uri="{FF2B5EF4-FFF2-40B4-BE49-F238E27FC236}"/>
            </a:extLst>
          </p:cNvPr>
          <p:cNvSpPr/>
          <p:nvPr/>
        </p:nvSpPr>
        <p:spPr>
          <a:xfrm>
            <a:off x="4681538" y="1066800"/>
            <a:ext cx="4062412" cy="27781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0864" tIns="45422" rIns="90864" bIns="45422" anchor="ctr"/>
          <a:lstStyle/>
          <a:p>
            <a:pPr fontAlgn="auto">
              <a:spcBef>
                <a:spcPts val="0"/>
              </a:spcBef>
              <a:spcAft>
                <a:spcPts val="0"/>
              </a:spcAft>
              <a:defRPr/>
            </a:pPr>
            <a:endParaRPr lang="en-US" dirty="0">
              <a:solidFill>
                <a:prstClr val="white"/>
              </a:solidFill>
            </a:endParaRPr>
          </a:p>
        </p:txBody>
      </p:sp>
      <p:pic>
        <p:nvPicPr>
          <p:cNvPr id="32052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61188" y="1352550"/>
            <a:ext cx="1711325" cy="128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0529" name="Picture 5" descr="lady-doorway_000005290530Medium.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49275" y="2633663"/>
            <a:ext cx="1317625" cy="114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0530"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98838" y="1374775"/>
            <a:ext cx="998537"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0531" name="TextBox 9"/>
          <p:cNvSpPr txBox="1">
            <a:spLocks noChangeArrowheads="1"/>
          </p:cNvSpPr>
          <p:nvPr/>
        </p:nvSpPr>
        <p:spPr bwMode="auto">
          <a:xfrm>
            <a:off x="1974850" y="2420938"/>
            <a:ext cx="1566863" cy="3063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864" tIns="45422" rIns="90864" bIns="45422">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400" b="1">
              <a:solidFill>
                <a:srgbClr val="002060"/>
              </a:solidFill>
              <a:latin typeface="Lucida Sans" panose="020B0602030504020204" pitchFamily="34" charset="0"/>
            </a:endParaRPr>
          </a:p>
        </p:txBody>
      </p:sp>
      <p:sp>
        <p:nvSpPr>
          <p:cNvPr id="251" name="Curved Down Arrow 250">
            <a:extLst>
              <a:ext uri="{FF2B5EF4-FFF2-40B4-BE49-F238E27FC236}"/>
            </a:extLst>
          </p:cNvPr>
          <p:cNvSpPr/>
          <p:nvPr/>
        </p:nvSpPr>
        <p:spPr>
          <a:xfrm>
            <a:off x="1760538" y="2420938"/>
            <a:ext cx="1709737" cy="355600"/>
          </a:xfrm>
          <a:prstGeom prst="curved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0864" tIns="45422" rIns="90864" bIns="45422" anchor="ctr"/>
          <a:lstStyle/>
          <a:p>
            <a:pPr fontAlgn="auto">
              <a:spcBef>
                <a:spcPts val="0"/>
              </a:spcBef>
              <a:spcAft>
                <a:spcPts val="0"/>
              </a:spcAft>
              <a:defRPr/>
            </a:pPr>
            <a:endParaRPr lang="en-US" dirty="0">
              <a:solidFill>
                <a:prstClr val="black"/>
              </a:solidFill>
            </a:endParaRPr>
          </a:p>
        </p:txBody>
      </p:sp>
      <p:pic>
        <p:nvPicPr>
          <p:cNvPr id="320533" name="Picture 14" descr="C:\Users\vboydo\Local Settings\Temporary Internet Files\Content.IE5\VSKAN2BT\MC900431540[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14675" y="2705100"/>
            <a:ext cx="823913" cy="88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5" name="Curved Down Arrow 254">
            <a:extLst>
              <a:ext uri="{FF2B5EF4-FFF2-40B4-BE49-F238E27FC236}"/>
            </a:extLst>
          </p:cNvPr>
          <p:cNvSpPr/>
          <p:nvPr/>
        </p:nvSpPr>
        <p:spPr>
          <a:xfrm rot="10800000">
            <a:off x="1831975" y="3489325"/>
            <a:ext cx="1924050" cy="285750"/>
          </a:xfrm>
          <a:prstGeom prst="curved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0864" tIns="45422" rIns="90864" bIns="45422" anchor="ctr"/>
          <a:lstStyle/>
          <a:p>
            <a:pPr fontAlgn="auto">
              <a:spcBef>
                <a:spcPts val="0"/>
              </a:spcBef>
              <a:spcAft>
                <a:spcPts val="0"/>
              </a:spcAft>
              <a:defRPr/>
            </a:pPr>
            <a:endParaRPr lang="en-US" dirty="0">
              <a:solidFill>
                <a:prstClr val="black"/>
              </a:solidFill>
            </a:endParaRPr>
          </a:p>
        </p:txBody>
      </p:sp>
      <p:pic>
        <p:nvPicPr>
          <p:cNvPr id="320535" name="Picture 10" descr="Alarm_rings.gif"/>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116138" y="3300413"/>
            <a:ext cx="428625"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0536" name="TextBox 11"/>
          <p:cNvSpPr txBox="1">
            <a:spLocks noChangeArrowheads="1"/>
          </p:cNvSpPr>
          <p:nvPr/>
        </p:nvSpPr>
        <p:spPr bwMode="auto">
          <a:xfrm>
            <a:off x="2401888" y="3400425"/>
            <a:ext cx="92551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864" tIns="45422" rIns="90864" bIns="45422">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r>
              <a:rPr lang="en-US" altLang="en-US" sz="1000">
                <a:solidFill>
                  <a:srgbClr val="002060"/>
                </a:solidFill>
                <a:latin typeface="Lucida Sans" panose="020B0602030504020204" pitchFamily="34" charset="0"/>
              </a:rPr>
              <a:t>Actions (</a:t>
            </a:r>
            <a:r>
              <a:rPr lang="en-US" altLang="en-US" sz="1000">
                <a:solidFill>
                  <a:srgbClr val="C0504D"/>
                </a:solidFill>
                <a:latin typeface="Lucida Sans" panose="020B0602030504020204" pitchFamily="34" charset="0"/>
              </a:rPr>
              <a:t>controllers</a:t>
            </a:r>
            <a:r>
              <a:rPr lang="en-US" altLang="en-US" sz="1000">
                <a:solidFill>
                  <a:srgbClr val="002060"/>
                </a:solidFill>
                <a:latin typeface="Lucida Sans" panose="020B0602030504020204" pitchFamily="34" charset="0"/>
              </a:rPr>
              <a:t>)</a:t>
            </a:r>
          </a:p>
        </p:txBody>
      </p:sp>
      <p:pic>
        <p:nvPicPr>
          <p:cNvPr id="320537" name="Picture 6" descr="C:\Users\vboydo\My Documents\0 val work\0 Active Jobs\2045 Innov Schmitter-Edgecombe\Smartt House for Bev M#CB9A\_D320441.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30450" y="2517775"/>
            <a:ext cx="71278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0538" name="TextBox 9"/>
          <p:cNvSpPr txBox="1">
            <a:spLocks noChangeArrowheads="1"/>
          </p:cNvSpPr>
          <p:nvPr/>
        </p:nvSpPr>
        <p:spPr bwMode="auto">
          <a:xfrm>
            <a:off x="1831975" y="2544763"/>
            <a:ext cx="784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864" tIns="45422" rIns="90864" bIns="45422">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r>
              <a:rPr lang="en-US" altLang="en-US" sz="1000">
                <a:solidFill>
                  <a:srgbClr val="002060"/>
                </a:solidFill>
                <a:latin typeface="Lucida Sans" panose="020B0602030504020204" pitchFamily="34" charset="0"/>
              </a:rPr>
              <a:t>Percepts (</a:t>
            </a:r>
            <a:r>
              <a:rPr lang="en-US" altLang="en-US" sz="1000">
                <a:solidFill>
                  <a:srgbClr val="C0504D"/>
                </a:solidFill>
                <a:latin typeface="Lucida Sans" panose="020B0602030504020204" pitchFamily="34" charset="0"/>
              </a:rPr>
              <a:t>sensors</a:t>
            </a:r>
            <a:r>
              <a:rPr lang="en-US" altLang="en-US" sz="1000">
                <a:solidFill>
                  <a:srgbClr val="002060"/>
                </a:solidFill>
                <a:latin typeface="Lucida Sans" panose="020B0602030504020204" pitchFamily="34" charset="0"/>
              </a:rPr>
              <a:t>)</a:t>
            </a:r>
          </a:p>
        </p:txBody>
      </p:sp>
      <p:sp>
        <p:nvSpPr>
          <p:cNvPr id="320539" name="TextBox 7"/>
          <p:cNvSpPr txBox="1">
            <a:spLocks noChangeArrowheads="1"/>
          </p:cNvSpPr>
          <p:nvPr/>
        </p:nvSpPr>
        <p:spPr bwMode="auto">
          <a:xfrm>
            <a:off x="3398838" y="2420938"/>
            <a:ext cx="9445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864" tIns="45422" rIns="90864" bIns="45422">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r>
              <a:rPr lang="en-US" altLang="en-US" sz="1000">
                <a:solidFill>
                  <a:srgbClr val="002060"/>
                </a:solidFill>
                <a:latin typeface="Lucida Sans" panose="020B0602030504020204" pitchFamily="34" charset="0"/>
              </a:rPr>
              <a:t>Agent (</a:t>
            </a:r>
            <a:r>
              <a:rPr lang="en-US" altLang="en-US" sz="1000">
                <a:solidFill>
                  <a:srgbClr val="C0504D"/>
                </a:solidFill>
                <a:latin typeface="Lucida Sans" panose="020B0602030504020204" pitchFamily="34" charset="0"/>
              </a:rPr>
              <a:t>Reasoning</a:t>
            </a:r>
            <a:r>
              <a:rPr lang="en-US" altLang="en-US" sz="1000">
                <a:solidFill>
                  <a:srgbClr val="002060"/>
                </a:solidFill>
                <a:latin typeface="Lucida Sans" panose="020B0602030504020204" pitchFamily="34" charset="0"/>
              </a:rPr>
              <a:t>)</a:t>
            </a:r>
          </a:p>
        </p:txBody>
      </p:sp>
      <p:pic>
        <p:nvPicPr>
          <p:cNvPr id="320540" name="Picture 12" descr="p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18375" y="2847975"/>
            <a:ext cx="1381125" cy="87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0" name="Rectangle 289">
            <a:extLst>
              <a:ext uri="{FF2B5EF4-FFF2-40B4-BE49-F238E27FC236}"/>
            </a:extLst>
          </p:cNvPr>
          <p:cNvSpPr/>
          <p:nvPr/>
        </p:nvSpPr>
        <p:spPr>
          <a:xfrm>
            <a:off x="4681538" y="3987800"/>
            <a:ext cx="4062412" cy="2565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0864" tIns="45422" rIns="90864" bIns="45422" anchor="ctr"/>
          <a:lstStyle/>
          <a:p>
            <a:pPr fontAlgn="auto">
              <a:spcBef>
                <a:spcPts val="0"/>
              </a:spcBef>
              <a:spcAft>
                <a:spcPts val="0"/>
              </a:spcAft>
              <a:defRPr/>
            </a:pPr>
            <a:endParaRPr lang="en-US" dirty="0">
              <a:solidFill>
                <a:prstClr val="white"/>
              </a:solidFill>
            </a:endParaRPr>
          </a:p>
        </p:txBody>
      </p:sp>
      <p:pic>
        <p:nvPicPr>
          <p:cNvPr id="320542"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96200" y="5627688"/>
            <a:ext cx="976313"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5" name="Picture 41">
            <a:extLst>
              <a:ext uri="{FF2B5EF4-FFF2-40B4-BE49-F238E27FC236}"/>
            </a:extLst>
          </p:cNvPr>
          <p:cNvPicPr>
            <a:picLocks noChangeAspect="1" noChangeArrowheads="1"/>
          </p:cNvPicPr>
          <p:nvPr/>
        </p:nvPicPr>
        <p:blipFill>
          <a:blip r:embed="rId14"/>
          <a:srcRect/>
          <a:stretch>
            <a:fillRect/>
          </a:stretch>
        </p:blipFill>
        <p:spPr bwMode="auto">
          <a:xfrm>
            <a:off x="4752975" y="4059238"/>
            <a:ext cx="1924050" cy="2439987"/>
          </a:xfrm>
          <a:prstGeom prst="rect">
            <a:avLst/>
          </a:prstGeom>
          <a:solidFill>
            <a:schemeClr val="accent6">
              <a:lumMod val="20000"/>
              <a:lumOff val="80000"/>
            </a:schemeClr>
          </a:solidFill>
          <a:ln w="9525">
            <a:noFill/>
            <a:miter lim="800000"/>
            <a:headEnd/>
            <a:tailEnd/>
          </a:ln>
        </p:spPr>
      </p:pic>
      <p:pic>
        <p:nvPicPr>
          <p:cNvPr id="320544" name="Picture 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24413" y="5983288"/>
            <a:ext cx="4270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20545" name="Picture 1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76913" y="5983288"/>
            <a:ext cx="187325"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20546" name="Picture 1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821363" y="5341938"/>
            <a:ext cx="187325"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20547" name="Picture 1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964238" y="4843463"/>
            <a:ext cx="187325"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20548" name="Picture 1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964238" y="4586288"/>
            <a:ext cx="187325"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20549" name="Picture 1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964238" y="4130675"/>
            <a:ext cx="187325"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20550" name="Picture 1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249988" y="4729163"/>
            <a:ext cx="185737"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20551" name="Picture 1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107113" y="5413375"/>
            <a:ext cx="187325"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20552" name="Picture 1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62663" y="5084763"/>
            <a:ext cx="187325"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20553" name="Freeform 150"/>
          <p:cNvSpPr>
            <a:spLocks noChangeArrowheads="1"/>
          </p:cNvSpPr>
          <p:nvPr/>
        </p:nvSpPr>
        <p:spPr bwMode="auto">
          <a:xfrm>
            <a:off x="6321425" y="4059238"/>
            <a:ext cx="44450" cy="357187"/>
          </a:xfrm>
          <a:custGeom>
            <a:avLst/>
            <a:gdLst>
              <a:gd name="T0" fmla="*/ 0 w 389"/>
              <a:gd name="T1" fmla="*/ 0 h 1839"/>
              <a:gd name="T2" fmla="*/ 0 w 389"/>
              <a:gd name="T3" fmla="*/ 0 h 1839"/>
              <a:gd name="T4" fmla="*/ 0 w 389"/>
              <a:gd name="T5" fmla="*/ 0 h 1839"/>
              <a:gd name="T6" fmla="*/ 0 w 389"/>
              <a:gd name="T7" fmla="*/ 0 h 1839"/>
              <a:gd name="T8" fmla="*/ 0 w 389"/>
              <a:gd name="T9" fmla="*/ 0 h 1839"/>
              <a:gd name="T10" fmla="*/ 0 w 389"/>
              <a:gd name="T11" fmla="*/ 0 h 1839"/>
              <a:gd name="T12" fmla="*/ 0 w 389"/>
              <a:gd name="T13" fmla="*/ 0 h 1839"/>
              <a:gd name="T14" fmla="*/ 0 w 389"/>
              <a:gd name="T15" fmla="*/ 0 h 1839"/>
              <a:gd name="T16" fmla="*/ 0 w 389"/>
              <a:gd name="T17" fmla="*/ 0 h 1839"/>
              <a:gd name="T18" fmla="*/ 0 w 389"/>
              <a:gd name="T19" fmla="*/ 0 h 1839"/>
              <a:gd name="T20" fmla="*/ 0 w 389"/>
              <a:gd name="T21" fmla="*/ 0 h 1839"/>
              <a:gd name="T22" fmla="*/ 0 w 389"/>
              <a:gd name="T23" fmla="*/ 0 h 1839"/>
              <a:gd name="T24" fmla="*/ 0 w 389"/>
              <a:gd name="T25" fmla="*/ 0 h 1839"/>
              <a:gd name="T26" fmla="*/ 0 w 389"/>
              <a:gd name="T27" fmla="*/ 0 h 1839"/>
              <a:gd name="T28" fmla="*/ 0 w 389"/>
              <a:gd name="T29" fmla="*/ 0 h 1839"/>
              <a:gd name="T30" fmla="*/ 0 w 389"/>
              <a:gd name="T31" fmla="*/ 0 h 1839"/>
              <a:gd name="T32" fmla="*/ 0 w 389"/>
              <a:gd name="T33" fmla="*/ 0 h 1839"/>
              <a:gd name="T34" fmla="*/ 0 w 389"/>
              <a:gd name="T35" fmla="*/ 0 h 1839"/>
              <a:gd name="T36" fmla="*/ 0 w 389"/>
              <a:gd name="T37" fmla="*/ 0 h 1839"/>
              <a:gd name="T38" fmla="*/ 0 w 389"/>
              <a:gd name="T39" fmla="*/ 0 h 1839"/>
              <a:gd name="T40" fmla="*/ 0 w 389"/>
              <a:gd name="T41" fmla="*/ 0 h 1839"/>
              <a:gd name="T42" fmla="*/ 0 w 389"/>
              <a:gd name="T43" fmla="*/ 0 h 1839"/>
              <a:gd name="T44" fmla="*/ 0 w 389"/>
              <a:gd name="T45" fmla="*/ 0 h 1839"/>
              <a:gd name="T46" fmla="*/ 0 w 389"/>
              <a:gd name="T47" fmla="*/ 0 h 1839"/>
              <a:gd name="T48" fmla="*/ 0 w 389"/>
              <a:gd name="T49" fmla="*/ 0 h 1839"/>
              <a:gd name="T50" fmla="*/ 0 w 389"/>
              <a:gd name="T51" fmla="*/ 0 h 1839"/>
              <a:gd name="T52" fmla="*/ 0 w 389"/>
              <a:gd name="T53" fmla="*/ 0 h 1839"/>
              <a:gd name="T54" fmla="*/ 0 w 389"/>
              <a:gd name="T55" fmla="*/ 0 h 1839"/>
              <a:gd name="T56" fmla="*/ 0 w 389"/>
              <a:gd name="T57" fmla="*/ 0 h 1839"/>
              <a:gd name="T58" fmla="*/ 0 w 389"/>
              <a:gd name="T59" fmla="*/ 0 h 1839"/>
              <a:gd name="T60" fmla="*/ 0 w 389"/>
              <a:gd name="T61" fmla="*/ 0 h 1839"/>
              <a:gd name="T62" fmla="*/ 0 w 389"/>
              <a:gd name="T63" fmla="*/ 0 h 1839"/>
              <a:gd name="T64" fmla="*/ 0 w 389"/>
              <a:gd name="T65" fmla="*/ 0 h 1839"/>
              <a:gd name="T66" fmla="*/ 0 w 389"/>
              <a:gd name="T67" fmla="*/ 0 h 1839"/>
              <a:gd name="T68" fmla="*/ 0 w 389"/>
              <a:gd name="T69" fmla="*/ 0 h 1839"/>
              <a:gd name="T70" fmla="*/ 0 w 389"/>
              <a:gd name="T71" fmla="*/ 0 h 1839"/>
              <a:gd name="T72" fmla="*/ 0 w 389"/>
              <a:gd name="T73" fmla="*/ 0 h 1839"/>
              <a:gd name="T74" fmla="*/ 0 w 389"/>
              <a:gd name="T75" fmla="*/ 0 h 1839"/>
              <a:gd name="T76" fmla="*/ 0 w 389"/>
              <a:gd name="T77" fmla="*/ 0 h 1839"/>
              <a:gd name="T78" fmla="*/ 0 w 389"/>
              <a:gd name="T79" fmla="*/ 0 h 1839"/>
              <a:gd name="T80" fmla="*/ 0 w 389"/>
              <a:gd name="T81" fmla="*/ 0 h 1839"/>
              <a:gd name="T82" fmla="*/ 0 w 389"/>
              <a:gd name="T83" fmla="*/ 0 h 1839"/>
              <a:gd name="T84" fmla="*/ 0 w 389"/>
              <a:gd name="T85" fmla="*/ 0 h 1839"/>
              <a:gd name="T86" fmla="*/ 0 w 389"/>
              <a:gd name="T87" fmla="*/ 0 h 1839"/>
              <a:gd name="T88" fmla="*/ 0 w 389"/>
              <a:gd name="T89" fmla="*/ 0 h 1839"/>
              <a:gd name="T90" fmla="*/ 0 w 389"/>
              <a:gd name="T91" fmla="*/ 0 h 1839"/>
              <a:gd name="T92" fmla="*/ 0 w 389"/>
              <a:gd name="T93" fmla="*/ 0 h 1839"/>
              <a:gd name="T94" fmla="*/ 0 w 389"/>
              <a:gd name="T95" fmla="*/ 0 h 1839"/>
              <a:gd name="T96" fmla="*/ 0 w 389"/>
              <a:gd name="T97" fmla="*/ 0 h 1839"/>
              <a:gd name="T98" fmla="*/ 0 w 389"/>
              <a:gd name="T99" fmla="*/ 0 h 1839"/>
              <a:gd name="T100" fmla="*/ 0 w 389"/>
              <a:gd name="T101" fmla="*/ 0 h 1839"/>
              <a:gd name="T102" fmla="*/ 0 w 389"/>
              <a:gd name="T103" fmla="*/ 0 h 1839"/>
              <a:gd name="T104" fmla="*/ 0 w 389"/>
              <a:gd name="T105" fmla="*/ 0 h 1839"/>
              <a:gd name="T106" fmla="*/ 0 w 389"/>
              <a:gd name="T107" fmla="*/ 0 h 1839"/>
              <a:gd name="T108" fmla="*/ 0 w 389"/>
              <a:gd name="T109" fmla="*/ 0 h 183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89"/>
              <a:gd name="T166" fmla="*/ 0 h 1839"/>
              <a:gd name="T167" fmla="*/ 389 w 389"/>
              <a:gd name="T168" fmla="*/ 1839 h 183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89" h="1839">
                <a:moveTo>
                  <a:pt x="48" y="1838"/>
                </a:moveTo>
                <a:lnTo>
                  <a:pt x="84" y="1771"/>
                </a:lnTo>
                <a:lnTo>
                  <a:pt x="119" y="1717"/>
                </a:lnTo>
                <a:lnTo>
                  <a:pt x="149" y="1657"/>
                </a:lnTo>
                <a:lnTo>
                  <a:pt x="186" y="1585"/>
                </a:lnTo>
                <a:lnTo>
                  <a:pt x="214" y="1523"/>
                </a:lnTo>
                <a:lnTo>
                  <a:pt x="241" y="1459"/>
                </a:lnTo>
                <a:lnTo>
                  <a:pt x="263" y="1383"/>
                </a:lnTo>
                <a:lnTo>
                  <a:pt x="287" y="1314"/>
                </a:lnTo>
                <a:lnTo>
                  <a:pt x="312" y="1244"/>
                </a:lnTo>
                <a:lnTo>
                  <a:pt x="327" y="1158"/>
                </a:lnTo>
                <a:lnTo>
                  <a:pt x="338" y="1084"/>
                </a:lnTo>
                <a:lnTo>
                  <a:pt x="356" y="1023"/>
                </a:lnTo>
                <a:lnTo>
                  <a:pt x="367" y="928"/>
                </a:lnTo>
                <a:lnTo>
                  <a:pt x="372" y="860"/>
                </a:lnTo>
                <a:lnTo>
                  <a:pt x="377" y="788"/>
                </a:lnTo>
                <a:lnTo>
                  <a:pt x="388" y="707"/>
                </a:lnTo>
                <a:lnTo>
                  <a:pt x="384" y="635"/>
                </a:lnTo>
                <a:lnTo>
                  <a:pt x="379" y="561"/>
                </a:lnTo>
                <a:lnTo>
                  <a:pt x="369" y="478"/>
                </a:lnTo>
                <a:lnTo>
                  <a:pt x="368" y="417"/>
                </a:lnTo>
                <a:lnTo>
                  <a:pt x="353" y="340"/>
                </a:lnTo>
                <a:lnTo>
                  <a:pt x="348" y="265"/>
                </a:lnTo>
                <a:lnTo>
                  <a:pt x="327" y="195"/>
                </a:lnTo>
                <a:lnTo>
                  <a:pt x="313" y="128"/>
                </a:lnTo>
                <a:lnTo>
                  <a:pt x="288" y="65"/>
                </a:lnTo>
                <a:lnTo>
                  <a:pt x="259" y="0"/>
                </a:lnTo>
                <a:lnTo>
                  <a:pt x="201" y="68"/>
                </a:lnTo>
                <a:lnTo>
                  <a:pt x="220" y="125"/>
                </a:lnTo>
                <a:lnTo>
                  <a:pt x="245" y="181"/>
                </a:lnTo>
                <a:lnTo>
                  <a:pt x="258" y="247"/>
                </a:lnTo>
                <a:lnTo>
                  <a:pt x="269" y="311"/>
                </a:lnTo>
                <a:lnTo>
                  <a:pt x="281" y="380"/>
                </a:lnTo>
                <a:lnTo>
                  <a:pt x="287" y="441"/>
                </a:lnTo>
                <a:lnTo>
                  <a:pt x="301" y="514"/>
                </a:lnTo>
                <a:lnTo>
                  <a:pt x="306" y="583"/>
                </a:lnTo>
                <a:lnTo>
                  <a:pt x="308" y="642"/>
                </a:lnTo>
                <a:lnTo>
                  <a:pt x="307" y="725"/>
                </a:lnTo>
                <a:lnTo>
                  <a:pt x="298" y="790"/>
                </a:lnTo>
                <a:lnTo>
                  <a:pt x="290" y="860"/>
                </a:lnTo>
                <a:lnTo>
                  <a:pt x="289" y="924"/>
                </a:lnTo>
                <a:lnTo>
                  <a:pt x="281" y="1004"/>
                </a:lnTo>
                <a:lnTo>
                  <a:pt x="275" y="1067"/>
                </a:lnTo>
                <a:lnTo>
                  <a:pt x="249" y="1139"/>
                </a:lnTo>
                <a:lnTo>
                  <a:pt x="238" y="1205"/>
                </a:lnTo>
                <a:lnTo>
                  <a:pt x="226" y="1273"/>
                </a:lnTo>
                <a:lnTo>
                  <a:pt x="198" y="1346"/>
                </a:lnTo>
                <a:lnTo>
                  <a:pt x="177" y="1410"/>
                </a:lnTo>
                <a:lnTo>
                  <a:pt x="151" y="1469"/>
                </a:lnTo>
                <a:lnTo>
                  <a:pt x="125" y="1536"/>
                </a:lnTo>
                <a:lnTo>
                  <a:pt x="97" y="1592"/>
                </a:lnTo>
                <a:lnTo>
                  <a:pt x="70" y="1654"/>
                </a:lnTo>
                <a:lnTo>
                  <a:pt x="30" y="1704"/>
                </a:lnTo>
                <a:lnTo>
                  <a:pt x="0" y="1754"/>
                </a:lnTo>
                <a:lnTo>
                  <a:pt x="48" y="1838"/>
                </a:lnTo>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lIns="90864" tIns="45422" rIns="90864" bIns="45422" anchor="ctr"/>
          <a:lstStyle/>
          <a:p>
            <a:endParaRPr lang="en-US"/>
          </a:p>
        </p:txBody>
      </p:sp>
      <p:sp>
        <p:nvSpPr>
          <p:cNvPr id="320554" name="Freeform 153"/>
          <p:cNvSpPr>
            <a:spLocks noChangeArrowheads="1"/>
          </p:cNvSpPr>
          <p:nvPr/>
        </p:nvSpPr>
        <p:spPr bwMode="auto">
          <a:xfrm>
            <a:off x="6276975" y="4059238"/>
            <a:ext cx="44450" cy="285750"/>
          </a:xfrm>
          <a:custGeom>
            <a:avLst/>
            <a:gdLst>
              <a:gd name="T0" fmla="*/ 0 w 251"/>
              <a:gd name="T1" fmla="*/ 0 h 1143"/>
              <a:gd name="T2" fmla="*/ 0 w 251"/>
              <a:gd name="T3" fmla="*/ 0 h 1143"/>
              <a:gd name="T4" fmla="*/ 0 w 251"/>
              <a:gd name="T5" fmla="*/ 0 h 1143"/>
              <a:gd name="T6" fmla="*/ 0 w 251"/>
              <a:gd name="T7" fmla="*/ 0 h 1143"/>
              <a:gd name="T8" fmla="*/ 0 w 251"/>
              <a:gd name="T9" fmla="*/ 0 h 1143"/>
              <a:gd name="T10" fmla="*/ 0 w 251"/>
              <a:gd name="T11" fmla="*/ 0 h 1143"/>
              <a:gd name="T12" fmla="*/ 0 w 251"/>
              <a:gd name="T13" fmla="*/ 0 h 1143"/>
              <a:gd name="T14" fmla="*/ 0 w 251"/>
              <a:gd name="T15" fmla="*/ 0 h 1143"/>
              <a:gd name="T16" fmla="*/ 0 w 251"/>
              <a:gd name="T17" fmla="*/ 0 h 1143"/>
              <a:gd name="T18" fmla="*/ 0 w 251"/>
              <a:gd name="T19" fmla="*/ 0 h 1143"/>
              <a:gd name="T20" fmla="*/ 0 w 251"/>
              <a:gd name="T21" fmla="*/ 0 h 1143"/>
              <a:gd name="T22" fmla="*/ 0 w 251"/>
              <a:gd name="T23" fmla="*/ 0 h 1143"/>
              <a:gd name="T24" fmla="*/ 0 w 251"/>
              <a:gd name="T25" fmla="*/ 0 h 1143"/>
              <a:gd name="T26" fmla="*/ 0 w 251"/>
              <a:gd name="T27" fmla="*/ 0 h 1143"/>
              <a:gd name="T28" fmla="*/ 0 w 251"/>
              <a:gd name="T29" fmla="*/ 0 h 1143"/>
              <a:gd name="T30" fmla="*/ 0 w 251"/>
              <a:gd name="T31" fmla="*/ 0 h 1143"/>
              <a:gd name="T32" fmla="*/ 0 w 251"/>
              <a:gd name="T33" fmla="*/ 0 h 1143"/>
              <a:gd name="T34" fmla="*/ 0 w 251"/>
              <a:gd name="T35" fmla="*/ 0 h 1143"/>
              <a:gd name="T36" fmla="*/ 0 w 251"/>
              <a:gd name="T37" fmla="*/ 0 h 1143"/>
              <a:gd name="T38" fmla="*/ 0 w 251"/>
              <a:gd name="T39" fmla="*/ 0 h 1143"/>
              <a:gd name="T40" fmla="*/ 0 w 251"/>
              <a:gd name="T41" fmla="*/ 0 h 1143"/>
              <a:gd name="T42" fmla="*/ 0 w 251"/>
              <a:gd name="T43" fmla="*/ 0 h 1143"/>
              <a:gd name="T44" fmla="*/ 0 w 251"/>
              <a:gd name="T45" fmla="*/ 0 h 1143"/>
              <a:gd name="T46" fmla="*/ 0 w 251"/>
              <a:gd name="T47" fmla="*/ 0 h 1143"/>
              <a:gd name="T48" fmla="*/ 0 w 251"/>
              <a:gd name="T49" fmla="*/ 0 h 1143"/>
              <a:gd name="T50" fmla="*/ 0 w 251"/>
              <a:gd name="T51" fmla="*/ 0 h 1143"/>
              <a:gd name="T52" fmla="*/ 0 w 251"/>
              <a:gd name="T53" fmla="*/ 0 h 1143"/>
              <a:gd name="T54" fmla="*/ 0 w 251"/>
              <a:gd name="T55" fmla="*/ 0 h 1143"/>
              <a:gd name="T56" fmla="*/ 0 w 251"/>
              <a:gd name="T57" fmla="*/ 0 h 1143"/>
              <a:gd name="T58" fmla="*/ 0 w 251"/>
              <a:gd name="T59" fmla="*/ 0 h 1143"/>
              <a:gd name="T60" fmla="*/ 0 w 251"/>
              <a:gd name="T61" fmla="*/ 0 h 1143"/>
              <a:gd name="T62" fmla="*/ 0 w 251"/>
              <a:gd name="T63" fmla="*/ 0 h 1143"/>
              <a:gd name="T64" fmla="*/ 0 w 251"/>
              <a:gd name="T65" fmla="*/ 0 h 1143"/>
              <a:gd name="T66" fmla="*/ 0 w 251"/>
              <a:gd name="T67" fmla="*/ 0 h 1143"/>
              <a:gd name="T68" fmla="*/ 0 w 251"/>
              <a:gd name="T69" fmla="*/ 0 h 1143"/>
              <a:gd name="T70" fmla="*/ 0 w 251"/>
              <a:gd name="T71" fmla="*/ 0 h 1143"/>
              <a:gd name="T72" fmla="*/ 0 w 251"/>
              <a:gd name="T73" fmla="*/ 0 h 1143"/>
              <a:gd name="T74" fmla="*/ 0 w 251"/>
              <a:gd name="T75" fmla="*/ 0 h 1143"/>
              <a:gd name="T76" fmla="*/ 0 w 251"/>
              <a:gd name="T77" fmla="*/ 0 h 1143"/>
              <a:gd name="T78" fmla="*/ 0 w 251"/>
              <a:gd name="T79" fmla="*/ 0 h 1143"/>
              <a:gd name="T80" fmla="*/ 0 w 251"/>
              <a:gd name="T81" fmla="*/ 0 h 1143"/>
              <a:gd name="T82" fmla="*/ 0 w 251"/>
              <a:gd name="T83" fmla="*/ 0 h 1143"/>
              <a:gd name="T84" fmla="*/ 0 w 251"/>
              <a:gd name="T85" fmla="*/ 0 h 1143"/>
              <a:gd name="T86" fmla="*/ 0 w 251"/>
              <a:gd name="T87" fmla="*/ 0 h 1143"/>
              <a:gd name="T88" fmla="*/ 0 w 251"/>
              <a:gd name="T89" fmla="*/ 0 h 114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51"/>
              <a:gd name="T136" fmla="*/ 0 h 1143"/>
              <a:gd name="T137" fmla="*/ 251 w 251"/>
              <a:gd name="T138" fmla="*/ 1143 h 114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51" h="1143">
                <a:moveTo>
                  <a:pt x="51" y="1142"/>
                </a:moveTo>
                <a:lnTo>
                  <a:pt x="73" y="1099"/>
                </a:lnTo>
                <a:lnTo>
                  <a:pt x="99" y="1048"/>
                </a:lnTo>
                <a:lnTo>
                  <a:pt x="126" y="999"/>
                </a:lnTo>
                <a:lnTo>
                  <a:pt x="147" y="957"/>
                </a:lnTo>
                <a:lnTo>
                  <a:pt x="163" y="892"/>
                </a:lnTo>
                <a:lnTo>
                  <a:pt x="181" y="839"/>
                </a:lnTo>
                <a:lnTo>
                  <a:pt x="193" y="782"/>
                </a:lnTo>
                <a:lnTo>
                  <a:pt x="207" y="724"/>
                </a:lnTo>
                <a:lnTo>
                  <a:pt x="219" y="667"/>
                </a:lnTo>
                <a:lnTo>
                  <a:pt x="230" y="610"/>
                </a:lnTo>
                <a:lnTo>
                  <a:pt x="240" y="555"/>
                </a:lnTo>
                <a:lnTo>
                  <a:pt x="243" y="498"/>
                </a:lnTo>
                <a:lnTo>
                  <a:pt x="246" y="447"/>
                </a:lnTo>
                <a:lnTo>
                  <a:pt x="243" y="382"/>
                </a:lnTo>
                <a:lnTo>
                  <a:pt x="250" y="327"/>
                </a:lnTo>
                <a:lnTo>
                  <a:pt x="244" y="269"/>
                </a:lnTo>
                <a:lnTo>
                  <a:pt x="238" y="219"/>
                </a:lnTo>
                <a:lnTo>
                  <a:pt x="224" y="157"/>
                </a:lnTo>
                <a:lnTo>
                  <a:pt x="211" y="104"/>
                </a:lnTo>
                <a:lnTo>
                  <a:pt x="205" y="58"/>
                </a:lnTo>
                <a:lnTo>
                  <a:pt x="187" y="0"/>
                </a:lnTo>
                <a:lnTo>
                  <a:pt x="127" y="50"/>
                </a:lnTo>
                <a:lnTo>
                  <a:pt x="140" y="85"/>
                </a:lnTo>
                <a:lnTo>
                  <a:pt x="153" y="145"/>
                </a:lnTo>
                <a:lnTo>
                  <a:pt x="160" y="196"/>
                </a:lnTo>
                <a:lnTo>
                  <a:pt x="169" y="233"/>
                </a:lnTo>
                <a:lnTo>
                  <a:pt x="175" y="287"/>
                </a:lnTo>
                <a:lnTo>
                  <a:pt x="182" y="338"/>
                </a:lnTo>
                <a:lnTo>
                  <a:pt x="184" y="398"/>
                </a:lnTo>
                <a:lnTo>
                  <a:pt x="182" y="443"/>
                </a:lnTo>
                <a:lnTo>
                  <a:pt x="182" y="510"/>
                </a:lnTo>
                <a:lnTo>
                  <a:pt x="174" y="549"/>
                </a:lnTo>
                <a:lnTo>
                  <a:pt x="172" y="601"/>
                </a:lnTo>
                <a:lnTo>
                  <a:pt x="160" y="656"/>
                </a:lnTo>
                <a:lnTo>
                  <a:pt x="149" y="707"/>
                </a:lnTo>
                <a:lnTo>
                  <a:pt x="138" y="761"/>
                </a:lnTo>
                <a:lnTo>
                  <a:pt x="123" y="821"/>
                </a:lnTo>
                <a:lnTo>
                  <a:pt x="106" y="858"/>
                </a:lnTo>
                <a:lnTo>
                  <a:pt x="88" y="911"/>
                </a:lnTo>
                <a:lnTo>
                  <a:pt x="71" y="962"/>
                </a:lnTo>
                <a:lnTo>
                  <a:pt x="47" y="1004"/>
                </a:lnTo>
                <a:lnTo>
                  <a:pt x="22" y="1048"/>
                </a:lnTo>
                <a:lnTo>
                  <a:pt x="0" y="1096"/>
                </a:lnTo>
                <a:lnTo>
                  <a:pt x="51" y="1142"/>
                </a:lnTo>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lIns="90864" tIns="45422" rIns="90864" bIns="45422" anchor="ctr"/>
          <a:lstStyle/>
          <a:p>
            <a:endParaRPr lang="en-US"/>
          </a:p>
        </p:txBody>
      </p:sp>
      <p:sp>
        <p:nvSpPr>
          <p:cNvPr id="320555" name="Freeform 156"/>
          <p:cNvSpPr>
            <a:spLocks noChangeArrowheads="1"/>
          </p:cNvSpPr>
          <p:nvPr/>
        </p:nvSpPr>
        <p:spPr bwMode="auto">
          <a:xfrm>
            <a:off x="6207125" y="4130675"/>
            <a:ext cx="42863" cy="142875"/>
          </a:xfrm>
          <a:custGeom>
            <a:avLst/>
            <a:gdLst>
              <a:gd name="T0" fmla="*/ 0 w 133"/>
              <a:gd name="T1" fmla="*/ 0 h 460"/>
              <a:gd name="T2" fmla="*/ 0 w 133"/>
              <a:gd name="T3" fmla="*/ 0 h 460"/>
              <a:gd name="T4" fmla="*/ 0 w 133"/>
              <a:gd name="T5" fmla="*/ 0 h 460"/>
              <a:gd name="T6" fmla="*/ 0 w 133"/>
              <a:gd name="T7" fmla="*/ 0 h 460"/>
              <a:gd name="T8" fmla="*/ 0 w 133"/>
              <a:gd name="T9" fmla="*/ 0 h 460"/>
              <a:gd name="T10" fmla="*/ 0 w 133"/>
              <a:gd name="T11" fmla="*/ 0 h 460"/>
              <a:gd name="T12" fmla="*/ 0 w 133"/>
              <a:gd name="T13" fmla="*/ 0 h 460"/>
              <a:gd name="T14" fmla="*/ 0 w 133"/>
              <a:gd name="T15" fmla="*/ 0 h 460"/>
              <a:gd name="T16" fmla="*/ 0 w 133"/>
              <a:gd name="T17" fmla="*/ 0 h 460"/>
              <a:gd name="T18" fmla="*/ 0 w 133"/>
              <a:gd name="T19" fmla="*/ 0 h 460"/>
              <a:gd name="T20" fmla="*/ 0 w 133"/>
              <a:gd name="T21" fmla="*/ 0 h 460"/>
              <a:gd name="T22" fmla="*/ 0 w 133"/>
              <a:gd name="T23" fmla="*/ 0 h 460"/>
              <a:gd name="T24" fmla="*/ 0 w 133"/>
              <a:gd name="T25" fmla="*/ 0 h 460"/>
              <a:gd name="T26" fmla="*/ 0 w 133"/>
              <a:gd name="T27" fmla="*/ 0 h 460"/>
              <a:gd name="T28" fmla="*/ 0 w 133"/>
              <a:gd name="T29" fmla="*/ 0 h 460"/>
              <a:gd name="T30" fmla="*/ 0 w 133"/>
              <a:gd name="T31" fmla="*/ 0 h 460"/>
              <a:gd name="T32" fmla="*/ 0 w 133"/>
              <a:gd name="T33" fmla="*/ 0 h 460"/>
              <a:gd name="T34" fmla="*/ 0 w 133"/>
              <a:gd name="T35" fmla="*/ 0 h 460"/>
              <a:gd name="T36" fmla="*/ 0 w 133"/>
              <a:gd name="T37" fmla="*/ 0 h 460"/>
              <a:gd name="T38" fmla="*/ 0 w 133"/>
              <a:gd name="T39" fmla="*/ 0 h 460"/>
              <a:gd name="T40" fmla="*/ 0 w 133"/>
              <a:gd name="T41" fmla="*/ 0 h 460"/>
              <a:gd name="T42" fmla="*/ 0 w 133"/>
              <a:gd name="T43" fmla="*/ 0 h 460"/>
              <a:gd name="T44" fmla="*/ 0 w 133"/>
              <a:gd name="T45" fmla="*/ 0 h 460"/>
              <a:gd name="T46" fmla="*/ 0 w 133"/>
              <a:gd name="T47" fmla="*/ 0 h 460"/>
              <a:gd name="T48" fmla="*/ 0 w 133"/>
              <a:gd name="T49" fmla="*/ 0 h 460"/>
              <a:gd name="T50" fmla="*/ 0 w 133"/>
              <a:gd name="T51" fmla="*/ 0 h 460"/>
              <a:gd name="T52" fmla="*/ 0 w 133"/>
              <a:gd name="T53" fmla="*/ 0 h 460"/>
              <a:gd name="T54" fmla="*/ 0 w 133"/>
              <a:gd name="T55" fmla="*/ 0 h 460"/>
              <a:gd name="T56" fmla="*/ 0 w 133"/>
              <a:gd name="T57" fmla="*/ 0 h 460"/>
              <a:gd name="T58" fmla="*/ 0 w 133"/>
              <a:gd name="T59" fmla="*/ 0 h 460"/>
              <a:gd name="T60" fmla="*/ 0 w 133"/>
              <a:gd name="T61" fmla="*/ 0 h 460"/>
              <a:gd name="T62" fmla="*/ 0 w 133"/>
              <a:gd name="T63" fmla="*/ 0 h 460"/>
              <a:gd name="T64" fmla="*/ 0 w 133"/>
              <a:gd name="T65" fmla="*/ 0 h 46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3"/>
              <a:gd name="T100" fmla="*/ 0 h 460"/>
              <a:gd name="T101" fmla="*/ 133 w 133"/>
              <a:gd name="T102" fmla="*/ 460 h 46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3" h="460">
                <a:moveTo>
                  <a:pt x="38" y="459"/>
                </a:moveTo>
                <a:lnTo>
                  <a:pt x="52" y="431"/>
                </a:lnTo>
                <a:lnTo>
                  <a:pt x="73" y="401"/>
                </a:lnTo>
                <a:lnTo>
                  <a:pt x="93" y="380"/>
                </a:lnTo>
                <a:lnTo>
                  <a:pt x="110" y="348"/>
                </a:lnTo>
                <a:lnTo>
                  <a:pt x="115" y="311"/>
                </a:lnTo>
                <a:lnTo>
                  <a:pt x="122" y="285"/>
                </a:lnTo>
                <a:lnTo>
                  <a:pt x="129" y="251"/>
                </a:lnTo>
                <a:lnTo>
                  <a:pt x="122" y="224"/>
                </a:lnTo>
                <a:lnTo>
                  <a:pt x="132" y="191"/>
                </a:lnTo>
                <a:lnTo>
                  <a:pt x="132" y="158"/>
                </a:lnTo>
                <a:lnTo>
                  <a:pt x="128" y="126"/>
                </a:lnTo>
                <a:lnTo>
                  <a:pt x="128" y="100"/>
                </a:lnTo>
                <a:lnTo>
                  <a:pt x="120" y="63"/>
                </a:lnTo>
                <a:lnTo>
                  <a:pt x="108" y="29"/>
                </a:lnTo>
                <a:lnTo>
                  <a:pt x="92" y="0"/>
                </a:lnTo>
                <a:lnTo>
                  <a:pt x="52" y="18"/>
                </a:lnTo>
                <a:lnTo>
                  <a:pt x="57" y="36"/>
                </a:lnTo>
                <a:lnTo>
                  <a:pt x="76" y="72"/>
                </a:lnTo>
                <a:lnTo>
                  <a:pt x="88" y="91"/>
                </a:lnTo>
                <a:lnTo>
                  <a:pt x="88" y="129"/>
                </a:lnTo>
                <a:lnTo>
                  <a:pt x="94" y="161"/>
                </a:lnTo>
                <a:lnTo>
                  <a:pt x="89" y="189"/>
                </a:lnTo>
                <a:lnTo>
                  <a:pt x="91" y="220"/>
                </a:lnTo>
                <a:lnTo>
                  <a:pt x="77" y="245"/>
                </a:lnTo>
                <a:lnTo>
                  <a:pt x="79" y="285"/>
                </a:lnTo>
                <a:lnTo>
                  <a:pt x="78" y="305"/>
                </a:lnTo>
                <a:lnTo>
                  <a:pt x="62" y="330"/>
                </a:lnTo>
                <a:lnTo>
                  <a:pt x="48" y="369"/>
                </a:lnTo>
                <a:lnTo>
                  <a:pt x="28" y="387"/>
                </a:lnTo>
                <a:lnTo>
                  <a:pt x="16" y="415"/>
                </a:lnTo>
                <a:lnTo>
                  <a:pt x="0" y="447"/>
                </a:lnTo>
                <a:lnTo>
                  <a:pt x="38" y="459"/>
                </a:lnTo>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lIns="90864" tIns="45422" rIns="90864" bIns="45422" anchor="ctr"/>
          <a:lstStyle/>
          <a:p>
            <a:endParaRPr lang="en-US"/>
          </a:p>
        </p:txBody>
      </p:sp>
      <p:sp>
        <p:nvSpPr>
          <p:cNvPr id="320556" name="Freeform 166"/>
          <p:cNvSpPr>
            <a:spLocks noChangeArrowheads="1"/>
          </p:cNvSpPr>
          <p:nvPr/>
        </p:nvSpPr>
        <p:spPr bwMode="auto">
          <a:xfrm>
            <a:off x="5849938" y="4130675"/>
            <a:ext cx="42862" cy="142875"/>
          </a:xfrm>
          <a:custGeom>
            <a:avLst/>
            <a:gdLst>
              <a:gd name="T0" fmla="*/ 0 w 139"/>
              <a:gd name="T1" fmla="*/ 0 h 463"/>
              <a:gd name="T2" fmla="*/ 0 w 139"/>
              <a:gd name="T3" fmla="*/ 0 h 463"/>
              <a:gd name="T4" fmla="*/ 0 w 139"/>
              <a:gd name="T5" fmla="*/ 0 h 463"/>
              <a:gd name="T6" fmla="*/ 0 w 139"/>
              <a:gd name="T7" fmla="*/ 0 h 463"/>
              <a:gd name="T8" fmla="*/ 0 w 139"/>
              <a:gd name="T9" fmla="*/ 0 h 463"/>
              <a:gd name="T10" fmla="*/ 0 w 139"/>
              <a:gd name="T11" fmla="*/ 0 h 463"/>
              <a:gd name="T12" fmla="*/ 0 w 139"/>
              <a:gd name="T13" fmla="*/ 0 h 463"/>
              <a:gd name="T14" fmla="*/ 0 w 139"/>
              <a:gd name="T15" fmla="*/ 0 h 463"/>
              <a:gd name="T16" fmla="*/ 0 w 139"/>
              <a:gd name="T17" fmla="*/ 0 h 463"/>
              <a:gd name="T18" fmla="*/ 0 w 139"/>
              <a:gd name="T19" fmla="*/ 0 h 463"/>
              <a:gd name="T20" fmla="*/ 0 w 139"/>
              <a:gd name="T21" fmla="*/ 0 h 463"/>
              <a:gd name="T22" fmla="*/ 0 w 139"/>
              <a:gd name="T23" fmla="*/ 0 h 463"/>
              <a:gd name="T24" fmla="*/ 0 w 139"/>
              <a:gd name="T25" fmla="*/ 0 h 463"/>
              <a:gd name="T26" fmla="*/ 0 w 139"/>
              <a:gd name="T27" fmla="*/ 0 h 463"/>
              <a:gd name="T28" fmla="*/ 0 w 139"/>
              <a:gd name="T29" fmla="*/ 0 h 463"/>
              <a:gd name="T30" fmla="*/ 0 w 139"/>
              <a:gd name="T31" fmla="*/ 0 h 463"/>
              <a:gd name="T32" fmla="*/ 0 w 139"/>
              <a:gd name="T33" fmla="*/ 0 h 463"/>
              <a:gd name="T34" fmla="*/ 0 w 139"/>
              <a:gd name="T35" fmla="*/ 0 h 463"/>
              <a:gd name="T36" fmla="*/ 0 w 139"/>
              <a:gd name="T37" fmla="*/ 0 h 463"/>
              <a:gd name="T38" fmla="*/ 0 w 139"/>
              <a:gd name="T39" fmla="*/ 0 h 463"/>
              <a:gd name="T40" fmla="*/ 0 w 139"/>
              <a:gd name="T41" fmla="*/ 0 h 463"/>
              <a:gd name="T42" fmla="*/ 0 w 139"/>
              <a:gd name="T43" fmla="*/ 0 h 463"/>
              <a:gd name="T44" fmla="*/ 0 w 139"/>
              <a:gd name="T45" fmla="*/ 0 h 463"/>
              <a:gd name="T46" fmla="*/ 0 w 139"/>
              <a:gd name="T47" fmla="*/ 0 h 463"/>
              <a:gd name="T48" fmla="*/ 0 w 139"/>
              <a:gd name="T49" fmla="*/ 0 h 463"/>
              <a:gd name="T50" fmla="*/ 0 w 139"/>
              <a:gd name="T51" fmla="*/ 0 h 463"/>
              <a:gd name="T52" fmla="*/ 0 w 139"/>
              <a:gd name="T53" fmla="*/ 0 h 463"/>
              <a:gd name="T54" fmla="*/ 0 w 139"/>
              <a:gd name="T55" fmla="*/ 0 h 463"/>
              <a:gd name="T56" fmla="*/ 0 w 139"/>
              <a:gd name="T57" fmla="*/ 0 h 463"/>
              <a:gd name="T58" fmla="*/ 0 w 139"/>
              <a:gd name="T59" fmla="*/ 0 h 463"/>
              <a:gd name="T60" fmla="*/ 0 w 139"/>
              <a:gd name="T61" fmla="*/ 0 h 463"/>
              <a:gd name="T62" fmla="*/ 0 w 139"/>
              <a:gd name="T63" fmla="*/ 0 h 463"/>
              <a:gd name="T64" fmla="*/ 0 w 139"/>
              <a:gd name="T65" fmla="*/ 0 h 46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9"/>
              <a:gd name="T100" fmla="*/ 0 h 463"/>
              <a:gd name="T101" fmla="*/ 139 w 139"/>
              <a:gd name="T102" fmla="*/ 463 h 46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9" h="463">
                <a:moveTo>
                  <a:pt x="98" y="462"/>
                </a:moveTo>
                <a:lnTo>
                  <a:pt x="80" y="437"/>
                </a:lnTo>
                <a:lnTo>
                  <a:pt x="61" y="406"/>
                </a:lnTo>
                <a:lnTo>
                  <a:pt x="44" y="376"/>
                </a:lnTo>
                <a:lnTo>
                  <a:pt x="30" y="350"/>
                </a:lnTo>
                <a:lnTo>
                  <a:pt x="19" y="317"/>
                </a:lnTo>
                <a:lnTo>
                  <a:pt x="14" y="289"/>
                </a:lnTo>
                <a:lnTo>
                  <a:pt x="4" y="251"/>
                </a:lnTo>
                <a:lnTo>
                  <a:pt x="0" y="233"/>
                </a:lnTo>
                <a:lnTo>
                  <a:pt x="0" y="190"/>
                </a:lnTo>
                <a:lnTo>
                  <a:pt x="4" y="161"/>
                </a:lnTo>
                <a:lnTo>
                  <a:pt x="2" y="133"/>
                </a:lnTo>
                <a:lnTo>
                  <a:pt x="13" y="100"/>
                </a:lnTo>
                <a:lnTo>
                  <a:pt x="14" y="66"/>
                </a:lnTo>
                <a:lnTo>
                  <a:pt x="28" y="35"/>
                </a:lnTo>
                <a:lnTo>
                  <a:pt x="40" y="0"/>
                </a:lnTo>
                <a:lnTo>
                  <a:pt x="85" y="14"/>
                </a:lnTo>
                <a:lnTo>
                  <a:pt x="72" y="42"/>
                </a:lnTo>
                <a:lnTo>
                  <a:pt x="61" y="66"/>
                </a:lnTo>
                <a:lnTo>
                  <a:pt x="54" y="100"/>
                </a:lnTo>
                <a:lnTo>
                  <a:pt x="54" y="133"/>
                </a:lnTo>
                <a:lnTo>
                  <a:pt x="40" y="154"/>
                </a:lnTo>
                <a:lnTo>
                  <a:pt x="53" y="191"/>
                </a:lnTo>
                <a:lnTo>
                  <a:pt x="49" y="223"/>
                </a:lnTo>
                <a:lnTo>
                  <a:pt x="55" y="251"/>
                </a:lnTo>
                <a:lnTo>
                  <a:pt x="55" y="289"/>
                </a:lnTo>
                <a:lnTo>
                  <a:pt x="64" y="309"/>
                </a:lnTo>
                <a:lnTo>
                  <a:pt x="73" y="340"/>
                </a:lnTo>
                <a:lnTo>
                  <a:pt x="85" y="372"/>
                </a:lnTo>
                <a:lnTo>
                  <a:pt x="103" y="394"/>
                </a:lnTo>
                <a:lnTo>
                  <a:pt x="114" y="414"/>
                </a:lnTo>
                <a:lnTo>
                  <a:pt x="138" y="447"/>
                </a:lnTo>
                <a:lnTo>
                  <a:pt x="98" y="462"/>
                </a:lnTo>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lIns="90864" tIns="45422" rIns="90864" bIns="45422" anchor="ctr"/>
          <a:lstStyle/>
          <a:p>
            <a:endParaRPr lang="en-US"/>
          </a:p>
        </p:txBody>
      </p:sp>
      <p:sp>
        <p:nvSpPr>
          <p:cNvPr id="320557" name="Freeform 163"/>
          <p:cNvSpPr>
            <a:spLocks noChangeArrowheads="1"/>
          </p:cNvSpPr>
          <p:nvPr/>
        </p:nvSpPr>
        <p:spPr bwMode="auto">
          <a:xfrm>
            <a:off x="5794375" y="4095750"/>
            <a:ext cx="42863" cy="249238"/>
          </a:xfrm>
          <a:custGeom>
            <a:avLst/>
            <a:gdLst>
              <a:gd name="T0" fmla="*/ 0 w 247"/>
              <a:gd name="T1" fmla="*/ 0 h 1139"/>
              <a:gd name="T2" fmla="*/ 0 w 247"/>
              <a:gd name="T3" fmla="*/ 0 h 1139"/>
              <a:gd name="T4" fmla="*/ 0 w 247"/>
              <a:gd name="T5" fmla="*/ 0 h 1139"/>
              <a:gd name="T6" fmla="*/ 0 w 247"/>
              <a:gd name="T7" fmla="*/ 0 h 1139"/>
              <a:gd name="T8" fmla="*/ 0 w 247"/>
              <a:gd name="T9" fmla="*/ 0 h 1139"/>
              <a:gd name="T10" fmla="*/ 0 w 247"/>
              <a:gd name="T11" fmla="*/ 0 h 1139"/>
              <a:gd name="T12" fmla="*/ 0 w 247"/>
              <a:gd name="T13" fmla="*/ 0 h 1139"/>
              <a:gd name="T14" fmla="*/ 0 w 247"/>
              <a:gd name="T15" fmla="*/ 0 h 1139"/>
              <a:gd name="T16" fmla="*/ 0 w 247"/>
              <a:gd name="T17" fmla="*/ 0 h 1139"/>
              <a:gd name="T18" fmla="*/ 0 w 247"/>
              <a:gd name="T19" fmla="*/ 0 h 1139"/>
              <a:gd name="T20" fmla="*/ 0 w 247"/>
              <a:gd name="T21" fmla="*/ 0 h 1139"/>
              <a:gd name="T22" fmla="*/ 0 w 247"/>
              <a:gd name="T23" fmla="*/ 0 h 1139"/>
              <a:gd name="T24" fmla="*/ 0 w 247"/>
              <a:gd name="T25" fmla="*/ 0 h 1139"/>
              <a:gd name="T26" fmla="*/ 0 w 247"/>
              <a:gd name="T27" fmla="*/ 0 h 1139"/>
              <a:gd name="T28" fmla="*/ 0 w 247"/>
              <a:gd name="T29" fmla="*/ 0 h 1139"/>
              <a:gd name="T30" fmla="*/ 0 w 247"/>
              <a:gd name="T31" fmla="*/ 0 h 1139"/>
              <a:gd name="T32" fmla="*/ 0 w 247"/>
              <a:gd name="T33" fmla="*/ 0 h 1139"/>
              <a:gd name="T34" fmla="*/ 0 w 247"/>
              <a:gd name="T35" fmla="*/ 0 h 1139"/>
              <a:gd name="T36" fmla="*/ 0 w 247"/>
              <a:gd name="T37" fmla="*/ 0 h 1139"/>
              <a:gd name="T38" fmla="*/ 0 w 247"/>
              <a:gd name="T39" fmla="*/ 0 h 1139"/>
              <a:gd name="T40" fmla="*/ 0 w 247"/>
              <a:gd name="T41" fmla="*/ 0 h 1139"/>
              <a:gd name="T42" fmla="*/ 0 w 247"/>
              <a:gd name="T43" fmla="*/ 0 h 1139"/>
              <a:gd name="T44" fmla="*/ 0 w 247"/>
              <a:gd name="T45" fmla="*/ 0 h 1139"/>
              <a:gd name="T46" fmla="*/ 0 w 247"/>
              <a:gd name="T47" fmla="*/ 0 h 1139"/>
              <a:gd name="T48" fmla="*/ 0 w 247"/>
              <a:gd name="T49" fmla="*/ 0 h 1139"/>
              <a:gd name="T50" fmla="*/ 0 w 247"/>
              <a:gd name="T51" fmla="*/ 0 h 1139"/>
              <a:gd name="T52" fmla="*/ 0 w 247"/>
              <a:gd name="T53" fmla="*/ 0 h 1139"/>
              <a:gd name="T54" fmla="*/ 0 w 247"/>
              <a:gd name="T55" fmla="*/ 0 h 1139"/>
              <a:gd name="T56" fmla="*/ 0 w 247"/>
              <a:gd name="T57" fmla="*/ 0 h 1139"/>
              <a:gd name="T58" fmla="*/ 0 w 247"/>
              <a:gd name="T59" fmla="*/ 0 h 1139"/>
              <a:gd name="T60" fmla="*/ 0 w 247"/>
              <a:gd name="T61" fmla="*/ 0 h 1139"/>
              <a:gd name="T62" fmla="*/ 0 w 247"/>
              <a:gd name="T63" fmla="*/ 0 h 1139"/>
              <a:gd name="T64" fmla="*/ 0 w 247"/>
              <a:gd name="T65" fmla="*/ 0 h 1139"/>
              <a:gd name="T66" fmla="*/ 0 w 247"/>
              <a:gd name="T67" fmla="*/ 0 h 1139"/>
              <a:gd name="T68" fmla="*/ 0 w 247"/>
              <a:gd name="T69" fmla="*/ 0 h 1139"/>
              <a:gd name="T70" fmla="*/ 0 w 247"/>
              <a:gd name="T71" fmla="*/ 0 h 1139"/>
              <a:gd name="T72" fmla="*/ 0 w 247"/>
              <a:gd name="T73" fmla="*/ 0 h 1139"/>
              <a:gd name="T74" fmla="*/ 0 w 247"/>
              <a:gd name="T75" fmla="*/ 0 h 1139"/>
              <a:gd name="T76" fmla="*/ 0 w 247"/>
              <a:gd name="T77" fmla="*/ 0 h 1139"/>
              <a:gd name="T78" fmla="*/ 0 w 247"/>
              <a:gd name="T79" fmla="*/ 0 h 1139"/>
              <a:gd name="T80" fmla="*/ 0 w 247"/>
              <a:gd name="T81" fmla="*/ 0 h 1139"/>
              <a:gd name="T82" fmla="*/ 0 w 247"/>
              <a:gd name="T83" fmla="*/ 0 h 1139"/>
              <a:gd name="T84" fmla="*/ 0 w 247"/>
              <a:gd name="T85" fmla="*/ 0 h 1139"/>
              <a:gd name="T86" fmla="*/ 0 w 247"/>
              <a:gd name="T87" fmla="*/ 0 h 1139"/>
              <a:gd name="T88" fmla="*/ 0 w 247"/>
              <a:gd name="T89" fmla="*/ 0 h 11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47"/>
              <a:gd name="T136" fmla="*/ 0 h 1139"/>
              <a:gd name="T137" fmla="*/ 247 w 247"/>
              <a:gd name="T138" fmla="*/ 1139 h 11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47" h="1139">
                <a:moveTo>
                  <a:pt x="198" y="1138"/>
                </a:moveTo>
                <a:lnTo>
                  <a:pt x="170" y="1088"/>
                </a:lnTo>
                <a:lnTo>
                  <a:pt x="151" y="1051"/>
                </a:lnTo>
                <a:lnTo>
                  <a:pt x="129" y="996"/>
                </a:lnTo>
                <a:lnTo>
                  <a:pt x="103" y="940"/>
                </a:lnTo>
                <a:lnTo>
                  <a:pt x="84" y="882"/>
                </a:lnTo>
                <a:lnTo>
                  <a:pt x="61" y="837"/>
                </a:lnTo>
                <a:lnTo>
                  <a:pt x="52" y="784"/>
                </a:lnTo>
                <a:lnTo>
                  <a:pt x="34" y="721"/>
                </a:lnTo>
                <a:lnTo>
                  <a:pt x="22" y="665"/>
                </a:lnTo>
                <a:lnTo>
                  <a:pt x="12" y="606"/>
                </a:lnTo>
                <a:lnTo>
                  <a:pt x="5" y="551"/>
                </a:lnTo>
                <a:lnTo>
                  <a:pt x="3" y="489"/>
                </a:lnTo>
                <a:lnTo>
                  <a:pt x="0" y="436"/>
                </a:lnTo>
                <a:lnTo>
                  <a:pt x="2" y="382"/>
                </a:lnTo>
                <a:lnTo>
                  <a:pt x="0" y="321"/>
                </a:lnTo>
                <a:lnTo>
                  <a:pt x="5" y="262"/>
                </a:lnTo>
                <a:lnTo>
                  <a:pt x="10" y="210"/>
                </a:lnTo>
                <a:lnTo>
                  <a:pt x="24" y="149"/>
                </a:lnTo>
                <a:lnTo>
                  <a:pt x="31" y="101"/>
                </a:lnTo>
                <a:lnTo>
                  <a:pt x="48" y="52"/>
                </a:lnTo>
                <a:lnTo>
                  <a:pt x="62" y="0"/>
                </a:lnTo>
                <a:lnTo>
                  <a:pt x="121" y="34"/>
                </a:lnTo>
                <a:lnTo>
                  <a:pt x="102" y="83"/>
                </a:lnTo>
                <a:lnTo>
                  <a:pt x="95" y="134"/>
                </a:lnTo>
                <a:lnTo>
                  <a:pt x="97" y="179"/>
                </a:lnTo>
                <a:lnTo>
                  <a:pt x="74" y="229"/>
                </a:lnTo>
                <a:lnTo>
                  <a:pt x="69" y="287"/>
                </a:lnTo>
                <a:lnTo>
                  <a:pt x="64" y="337"/>
                </a:lnTo>
                <a:lnTo>
                  <a:pt x="68" y="396"/>
                </a:lnTo>
                <a:lnTo>
                  <a:pt x="71" y="445"/>
                </a:lnTo>
                <a:lnTo>
                  <a:pt x="62" y="492"/>
                </a:lnTo>
                <a:lnTo>
                  <a:pt x="67" y="547"/>
                </a:lnTo>
                <a:lnTo>
                  <a:pt x="74" y="597"/>
                </a:lnTo>
                <a:lnTo>
                  <a:pt x="99" y="651"/>
                </a:lnTo>
                <a:lnTo>
                  <a:pt x="97" y="708"/>
                </a:lnTo>
                <a:lnTo>
                  <a:pt x="109" y="754"/>
                </a:lnTo>
                <a:lnTo>
                  <a:pt x="121" y="809"/>
                </a:lnTo>
                <a:lnTo>
                  <a:pt x="145" y="861"/>
                </a:lnTo>
                <a:lnTo>
                  <a:pt x="157" y="910"/>
                </a:lnTo>
                <a:lnTo>
                  <a:pt x="175" y="957"/>
                </a:lnTo>
                <a:lnTo>
                  <a:pt x="204" y="1009"/>
                </a:lnTo>
                <a:lnTo>
                  <a:pt x="224" y="1047"/>
                </a:lnTo>
                <a:lnTo>
                  <a:pt x="246" y="1092"/>
                </a:lnTo>
                <a:lnTo>
                  <a:pt x="198" y="1138"/>
                </a:lnTo>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lIns="90864" tIns="45422" rIns="90864" bIns="45422" anchor="ctr"/>
          <a:lstStyle/>
          <a:p>
            <a:endParaRPr lang="en-US"/>
          </a:p>
        </p:txBody>
      </p:sp>
      <p:sp>
        <p:nvSpPr>
          <p:cNvPr id="320558" name="Freeform 160"/>
          <p:cNvSpPr>
            <a:spLocks noChangeArrowheads="1"/>
          </p:cNvSpPr>
          <p:nvPr/>
        </p:nvSpPr>
        <p:spPr bwMode="auto">
          <a:xfrm>
            <a:off x="5707063" y="4056063"/>
            <a:ext cx="42862" cy="288925"/>
          </a:xfrm>
          <a:custGeom>
            <a:avLst/>
            <a:gdLst>
              <a:gd name="T0" fmla="*/ 0 w 380"/>
              <a:gd name="T1" fmla="*/ 0 h 1840"/>
              <a:gd name="T2" fmla="*/ 0 w 380"/>
              <a:gd name="T3" fmla="*/ 0 h 1840"/>
              <a:gd name="T4" fmla="*/ 0 w 380"/>
              <a:gd name="T5" fmla="*/ 0 h 1840"/>
              <a:gd name="T6" fmla="*/ 0 w 380"/>
              <a:gd name="T7" fmla="*/ 0 h 1840"/>
              <a:gd name="T8" fmla="*/ 0 w 380"/>
              <a:gd name="T9" fmla="*/ 0 h 1840"/>
              <a:gd name="T10" fmla="*/ 0 w 380"/>
              <a:gd name="T11" fmla="*/ 0 h 1840"/>
              <a:gd name="T12" fmla="*/ 0 w 380"/>
              <a:gd name="T13" fmla="*/ 0 h 1840"/>
              <a:gd name="T14" fmla="*/ 0 w 380"/>
              <a:gd name="T15" fmla="*/ 0 h 1840"/>
              <a:gd name="T16" fmla="*/ 0 w 380"/>
              <a:gd name="T17" fmla="*/ 0 h 1840"/>
              <a:gd name="T18" fmla="*/ 0 w 380"/>
              <a:gd name="T19" fmla="*/ 0 h 1840"/>
              <a:gd name="T20" fmla="*/ 0 w 380"/>
              <a:gd name="T21" fmla="*/ 0 h 1840"/>
              <a:gd name="T22" fmla="*/ 0 w 380"/>
              <a:gd name="T23" fmla="*/ 0 h 1840"/>
              <a:gd name="T24" fmla="*/ 0 w 380"/>
              <a:gd name="T25" fmla="*/ 0 h 1840"/>
              <a:gd name="T26" fmla="*/ 0 w 380"/>
              <a:gd name="T27" fmla="*/ 0 h 1840"/>
              <a:gd name="T28" fmla="*/ 0 w 380"/>
              <a:gd name="T29" fmla="*/ 0 h 1840"/>
              <a:gd name="T30" fmla="*/ 0 w 380"/>
              <a:gd name="T31" fmla="*/ 0 h 1840"/>
              <a:gd name="T32" fmla="*/ 0 w 380"/>
              <a:gd name="T33" fmla="*/ 0 h 1840"/>
              <a:gd name="T34" fmla="*/ 0 w 380"/>
              <a:gd name="T35" fmla="*/ 0 h 1840"/>
              <a:gd name="T36" fmla="*/ 0 w 380"/>
              <a:gd name="T37" fmla="*/ 0 h 1840"/>
              <a:gd name="T38" fmla="*/ 0 w 380"/>
              <a:gd name="T39" fmla="*/ 0 h 1840"/>
              <a:gd name="T40" fmla="*/ 0 w 380"/>
              <a:gd name="T41" fmla="*/ 0 h 1840"/>
              <a:gd name="T42" fmla="*/ 0 w 380"/>
              <a:gd name="T43" fmla="*/ 0 h 1840"/>
              <a:gd name="T44" fmla="*/ 0 w 380"/>
              <a:gd name="T45" fmla="*/ 0 h 1840"/>
              <a:gd name="T46" fmla="*/ 0 w 380"/>
              <a:gd name="T47" fmla="*/ 0 h 1840"/>
              <a:gd name="T48" fmla="*/ 0 w 380"/>
              <a:gd name="T49" fmla="*/ 0 h 1840"/>
              <a:gd name="T50" fmla="*/ 0 w 380"/>
              <a:gd name="T51" fmla="*/ 0 h 1840"/>
              <a:gd name="T52" fmla="*/ 0 w 380"/>
              <a:gd name="T53" fmla="*/ 0 h 1840"/>
              <a:gd name="T54" fmla="*/ 0 w 380"/>
              <a:gd name="T55" fmla="*/ 0 h 1840"/>
              <a:gd name="T56" fmla="*/ 0 w 380"/>
              <a:gd name="T57" fmla="*/ 0 h 1840"/>
              <a:gd name="T58" fmla="*/ 0 w 380"/>
              <a:gd name="T59" fmla="*/ 0 h 1840"/>
              <a:gd name="T60" fmla="*/ 0 w 380"/>
              <a:gd name="T61" fmla="*/ 0 h 1840"/>
              <a:gd name="T62" fmla="*/ 0 w 380"/>
              <a:gd name="T63" fmla="*/ 0 h 1840"/>
              <a:gd name="T64" fmla="*/ 0 w 380"/>
              <a:gd name="T65" fmla="*/ 0 h 1840"/>
              <a:gd name="T66" fmla="*/ 0 w 380"/>
              <a:gd name="T67" fmla="*/ 0 h 1840"/>
              <a:gd name="T68" fmla="*/ 0 w 380"/>
              <a:gd name="T69" fmla="*/ 0 h 1840"/>
              <a:gd name="T70" fmla="*/ 0 w 380"/>
              <a:gd name="T71" fmla="*/ 0 h 1840"/>
              <a:gd name="T72" fmla="*/ 0 w 380"/>
              <a:gd name="T73" fmla="*/ 0 h 1840"/>
              <a:gd name="T74" fmla="*/ 0 w 380"/>
              <a:gd name="T75" fmla="*/ 0 h 1840"/>
              <a:gd name="T76" fmla="*/ 0 w 380"/>
              <a:gd name="T77" fmla="*/ 0 h 1840"/>
              <a:gd name="T78" fmla="*/ 0 w 380"/>
              <a:gd name="T79" fmla="*/ 0 h 1840"/>
              <a:gd name="T80" fmla="*/ 0 w 380"/>
              <a:gd name="T81" fmla="*/ 0 h 1840"/>
              <a:gd name="T82" fmla="*/ 0 w 380"/>
              <a:gd name="T83" fmla="*/ 0 h 1840"/>
              <a:gd name="T84" fmla="*/ 0 w 380"/>
              <a:gd name="T85" fmla="*/ 0 h 1840"/>
              <a:gd name="T86" fmla="*/ 0 w 380"/>
              <a:gd name="T87" fmla="*/ 0 h 1840"/>
              <a:gd name="T88" fmla="*/ 0 w 380"/>
              <a:gd name="T89" fmla="*/ 0 h 1840"/>
              <a:gd name="T90" fmla="*/ 0 w 380"/>
              <a:gd name="T91" fmla="*/ 0 h 1840"/>
              <a:gd name="T92" fmla="*/ 0 w 380"/>
              <a:gd name="T93" fmla="*/ 0 h 1840"/>
              <a:gd name="T94" fmla="*/ 0 w 380"/>
              <a:gd name="T95" fmla="*/ 0 h 1840"/>
              <a:gd name="T96" fmla="*/ 0 w 380"/>
              <a:gd name="T97" fmla="*/ 0 h 1840"/>
              <a:gd name="T98" fmla="*/ 0 w 380"/>
              <a:gd name="T99" fmla="*/ 0 h 1840"/>
              <a:gd name="T100" fmla="*/ 0 w 380"/>
              <a:gd name="T101" fmla="*/ 0 h 1840"/>
              <a:gd name="T102" fmla="*/ 0 w 380"/>
              <a:gd name="T103" fmla="*/ 0 h 1840"/>
              <a:gd name="T104" fmla="*/ 0 w 380"/>
              <a:gd name="T105" fmla="*/ 0 h 1840"/>
              <a:gd name="T106" fmla="*/ 0 w 380"/>
              <a:gd name="T107" fmla="*/ 0 h 1840"/>
              <a:gd name="T108" fmla="*/ 0 w 380"/>
              <a:gd name="T109" fmla="*/ 0 h 184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80"/>
              <a:gd name="T166" fmla="*/ 0 h 1840"/>
              <a:gd name="T167" fmla="*/ 380 w 380"/>
              <a:gd name="T168" fmla="*/ 1840 h 184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80" h="1840">
                <a:moveTo>
                  <a:pt x="338" y="1839"/>
                </a:moveTo>
                <a:lnTo>
                  <a:pt x="301" y="1782"/>
                </a:lnTo>
                <a:lnTo>
                  <a:pt x="254" y="1718"/>
                </a:lnTo>
                <a:lnTo>
                  <a:pt x="228" y="1650"/>
                </a:lnTo>
                <a:lnTo>
                  <a:pt x="194" y="1593"/>
                </a:lnTo>
                <a:lnTo>
                  <a:pt x="167" y="1522"/>
                </a:lnTo>
                <a:lnTo>
                  <a:pt x="136" y="1452"/>
                </a:lnTo>
                <a:lnTo>
                  <a:pt x="123" y="1388"/>
                </a:lnTo>
                <a:lnTo>
                  <a:pt x="93" y="1313"/>
                </a:lnTo>
                <a:lnTo>
                  <a:pt x="66" y="1240"/>
                </a:lnTo>
                <a:lnTo>
                  <a:pt x="57" y="1164"/>
                </a:lnTo>
                <a:lnTo>
                  <a:pt x="35" y="1084"/>
                </a:lnTo>
                <a:lnTo>
                  <a:pt x="30" y="1021"/>
                </a:lnTo>
                <a:lnTo>
                  <a:pt x="13" y="940"/>
                </a:lnTo>
                <a:lnTo>
                  <a:pt x="9" y="860"/>
                </a:lnTo>
                <a:lnTo>
                  <a:pt x="6" y="783"/>
                </a:lnTo>
                <a:lnTo>
                  <a:pt x="0" y="711"/>
                </a:lnTo>
                <a:lnTo>
                  <a:pt x="0" y="640"/>
                </a:lnTo>
                <a:lnTo>
                  <a:pt x="4" y="565"/>
                </a:lnTo>
                <a:lnTo>
                  <a:pt x="5" y="482"/>
                </a:lnTo>
                <a:lnTo>
                  <a:pt x="16" y="412"/>
                </a:lnTo>
                <a:lnTo>
                  <a:pt x="25" y="341"/>
                </a:lnTo>
                <a:lnTo>
                  <a:pt x="36" y="270"/>
                </a:lnTo>
                <a:lnTo>
                  <a:pt x="54" y="200"/>
                </a:lnTo>
                <a:lnTo>
                  <a:pt x="70" y="130"/>
                </a:lnTo>
                <a:lnTo>
                  <a:pt x="89" y="61"/>
                </a:lnTo>
                <a:lnTo>
                  <a:pt x="115" y="0"/>
                </a:lnTo>
                <a:lnTo>
                  <a:pt x="177" y="69"/>
                </a:lnTo>
                <a:lnTo>
                  <a:pt x="154" y="128"/>
                </a:lnTo>
                <a:lnTo>
                  <a:pt x="140" y="184"/>
                </a:lnTo>
                <a:lnTo>
                  <a:pt x="125" y="252"/>
                </a:lnTo>
                <a:lnTo>
                  <a:pt x="112" y="312"/>
                </a:lnTo>
                <a:lnTo>
                  <a:pt x="101" y="384"/>
                </a:lnTo>
                <a:lnTo>
                  <a:pt x="95" y="448"/>
                </a:lnTo>
                <a:lnTo>
                  <a:pt x="81" y="515"/>
                </a:lnTo>
                <a:lnTo>
                  <a:pt x="79" y="583"/>
                </a:lnTo>
                <a:lnTo>
                  <a:pt x="71" y="655"/>
                </a:lnTo>
                <a:lnTo>
                  <a:pt x="79" y="722"/>
                </a:lnTo>
                <a:lnTo>
                  <a:pt x="83" y="794"/>
                </a:lnTo>
                <a:lnTo>
                  <a:pt x="75" y="862"/>
                </a:lnTo>
                <a:lnTo>
                  <a:pt x="90" y="934"/>
                </a:lnTo>
                <a:lnTo>
                  <a:pt x="94" y="999"/>
                </a:lnTo>
                <a:lnTo>
                  <a:pt x="105" y="1075"/>
                </a:lnTo>
                <a:lnTo>
                  <a:pt x="126" y="1140"/>
                </a:lnTo>
                <a:lnTo>
                  <a:pt x="138" y="1214"/>
                </a:lnTo>
                <a:lnTo>
                  <a:pt x="159" y="1277"/>
                </a:lnTo>
                <a:lnTo>
                  <a:pt x="185" y="1347"/>
                </a:lnTo>
                <a:lnTo>
                  <a:pt x="211" y="1409"/>
                </a:lnTo>
                <a:lnTo>
                  <a:pt x="229" y="1469"/>
                </a:lnTo>
                <a:lnTo>
                  <a:pt x="259" y="1530"/>
                </a:lnTo>
                <a:lnTo>
                  <a:pt x="287" y="1592"/>
                </a:lnTo>
                <a:lnTo>
                  <a:pt x="319" y="1651"/>
                </a:lnTo>
                <a:lnTo>
                  <a:pt x="348" y="1704"/>
                </a:lnTo>
                <a:lnTo>
                  <a:pt x="379" y="1763"/>
                </a:lnTo>
                <a:lnTo>
                  <a:pt x="338" y="1839"/>
                </a:lnTo>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lIns="90864" tIns="45422" rIns="90864" bIns="45422" anchor="ctr"/>
          <a:lstStyle/>
          <a:p>
            <a:endParaRPr lang="en-US"/>
          </a:p>
        </p:txBody>
      </p:sp>
      <p:sp>
        <p:nvSpPr>
          <p:cNvPr id="312" name="Rectangle 2">
            <a:extLst>
              <a:ext uri="{FF2B5EF4-FFF2-40B4-BE49-F238E27FC236}"/>
            </a:extLst>
          </p:cNvPr>
          <p:cNvSpPr txBox="1">
            <a:spLocks noChangeArrowheads="1"/>
          </p:cNvSpPr>
          <p:nvPr/>
        </p:nvSpPr>
        <p:spPr>
          <a:xfrm>
            <a:off x="6602413" y="4008438"/>
            <a:ext cx="2117725" cy="355600"/>
          </a:xfrm>
          <a:prstGeom prst="rect">
            <a:avLst/>
          </a:prstGeom>
          <a:solidFill>
            <a:schemeClr val="accent5">
              <a:lumMod val="20000"/>
              <a:lumOff val="80000"/>
            </a:schemeClr>
          </a:solidFill>
        </p:spPr>
        <p:txBody>
          <a:bodyPr lIns="90864" tIns="45422" rIns="90864" bIns="45422"/>
          <a:lstStyle/>
          <a:p>
            <a:pPr fontAlgn="auto">
              <a:spcBef>
                <a:spcPts val="0"/>
              </a:spcBef>
              <a:spcAft>
                <a:spcPts val="0"/>
              </a:spcAft>
              <a:defRPr/>
            </a:pPr>
            <a:r>
              <a:rPr lang="en-US" altLang="zh-CN" b="1" dirty="0">
                <a:solidFill>
                  <a:srgbClr val="002060"/>
                </a:solidFill>
                <a:latin typeface="Calibri"/>
              </a:rPr>
              <a:t>Smart Hearth Care</a:t>
            </a:r>
          </a:p>
        </p:txBody>
      </p:sp>
      <p:pic>
        <p:nvPicPr>
          <p:cNvPr id="320560"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880100" y="2633663"/>
            <a:ext cx="1438275"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0561" name="Picture 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752975" y="1138238"/>
            <a:ext cx="1425575" cy="193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Box 11">
            <a:extLst>
              <a:ext uri="{FF2B5EF4-FFF2-40B4-BE49-F238E27FC236}"/>
            </a:extLst>
          </p:cNvPr>
          <p:cNvSpPr txBox="1">
            <a:spLocks noChangeArrowheads="1"/>
          </p:cNvSpPr>
          <p:nvPr/>
        </p:nvSpPr>
        <p:spPr bwMode="auto">
          <a:xfrm>
            <a:off x="6178550" y="1539875"/>
            <a:ext cx="854075" cy="1322388"/>
          </a:xfrm>
          <a:prstGeom prst="rect">
            <a:avLst/>
          </a:prstGeom>
          <a:solidFill>
            <a:schemeClr val="accent3">
              <a:lumMod val="20000"/>
              <a:lumOff val="80000"/>
            </a:schemeClr>
          </a:solidFill>
          <a:ln w="9525">
            <a:noFill/>
            <a:miter lim="800000"/>
            <a:headEnd/>
            <a:tailEnd/>
          </a:ln>
        </p:spPr>
        <p:txBody>
          <a:bodyPr lIns="90864" tIns="45422" rIns="90864" bIns="45422">
            <a:spAutoFit/>
          </a:bodyPr>
          <a:lstStyle/>
          <a:p>
            <a:pPr fontAlgn="auto">
              <a:spcBef>
                <a:spcPts val="0"/>
              </a:spcBef>
              <a:spcAft>
                <a:spcPts val="0"/>
              </a:spcAft>
              <a:defRPr/>
            </a:pPr>
            <a:r>
              <a:rPr lang="en-US" sz="1000" dirty="0">
                <a:solidFill>
                  <a:srgbClr val="002060"/>
                </a:solidFill>
                <a:latin typeface="Lucida Sans" pitchFamily="34" charset="0"/>
                <a:ea typeface="MS PGothic" pitchFamily="34" charset="-128"/>
              </a:rPr>
              <a:t>Situation Awareness: Humans as sensors feed multi-modal data streams</a:t>
            </a:r>
          </a:p>
        </p:txBody>
      </p:sp>
      <p:sp>
        <p:nvSpPr>
          <p:cNvPr id="63" name="Oval 5">
            <a:extLst>
              <a:ext uri="{FF2B5EF4-FFF2-40B4-BE49-F238E27FC236}"/>
            </a:extLst>
          </p:cNvPr>
          <p:cNvSpPr>
            <a:spLocks noChangeArrowheads="1"/>
          </p:cNvSpPr>
          <p:nvPr/>
        </p:nvSpPr>
        <p:spPr bwMode="auto">
          <a:xfrm>
            <a:off x="3257550" y="2847975"/>
            <a:ext cx="2992438" cy="1638300"/>
          </a:xfrm>
          <a:prstGeom prst="ellipse">
            <a:avLst/>
          </a:prstGeom>
          <a:solidFill>
            <a:schemeClr val="tx2">
              <a:lumMod val="20000"/>
              <a:lumOff val="80000"/>
              <a:alpha val="50195"/>
            </a:schemeClr>
          </a:solidFill>
          <a:ln w="9525">
            <a:noFill/>
            <a:round/>
            <a:headEnd/>
            <a:tailEnd/>
          </a:ln>
        </p:spPr>
        <p:txBody>
          <a:bodyPr wrap="none" lIns="90864" tIns="45422" rIns="90864" bIns="45422" anchor="ctr" anchorCtr="1"/>
          <a:lstStyle/>
          <a:p>
            <a:pPr fontAlgn="auto">
              <a:spcBef>
                <a:spcPts val="0"/>
              </a:spcBef>
              <a:spcAft>
                <a:spcPts val="0"/>
              </a:spcAft>
              <a:defRPr/>
            </a:pPr>
            <a:endParaRPr lang="en-US" sz="2400" dirty="0">
              <a:solidFill>
                <a:prstClr val="black"/>
              </a:solidFill>
              <a:latin typeface="Comic Sans MS" pitchFamily="66" charset="0"/>
              <a:ea typeface="MS PGothic" pitchFamily="34" charset="-128"/>
            </a:endParaRPr>
          </a:p>
          <a:p>
            <a:pPr fontAlgn="auto">
              <a:lnSpc>
                <a:spcPct val="150000"/>
              </a:lnSpc>
              <a:spcBef>
                <a:spcPts val="0"/>
              </a:spcBef>
              <a:spcAft>
                <a:spcPts val="0"/>
              </a:spcAft>
              <a:defRPr/>
            </a:pPr>
            <a:r>
              <a:rPr lang="en-US" b="1" dirty="0">
                <a:solidFill>
                  <a:srgbClr val="C00000"/>
                </a:solidFill>
                <a:latin typeface="Calibri"/>
                <a:ea typeface="MS PGothic" pitchFamily="34" charset="-128"/>
              </a:rPr>
              <a:t>Pervasive     Computing </a:t>
            </a:r>
          </a:p>
          <a:p>
            <a:pPr fontAlgn="auto">
              <a:lnSpc>
                <a:spcPct val="150000"/>
              </a:lnSpc>
              <a:spcBef>
                <a:spcPts val="0"/>
              </a:spcBef>
              <a:spcAft>
                <a:spcPts val="0"/>
              </a:spcAft>
              <a:defRPr/>
            </a:pPr>
            <a:r>
              <a:rPr lang="en-US" b="1" dirty="0">
                <a:solidFill>
                  <a:srgbClr val="C00000"/>
                </a:solidFill>
                <a:latin typeface="Calibri"/>
                <a:ea typeface="MS PGothic" pitchFamily="34" charset="-128"/>
              </a:rPr>
              <a:t>Social           Informatics </a:t>
            </a:r>
          </a:p>
        </p:txBody>
      </p:sp>
      <p:pic>
        <p:nvPicPr>
          <p:cNvPr id="320564" name="Picture 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534150" y="5627688"/>
            <a:ext cx="1139825"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6" name="Content Placeholder 4">
            <a:extLst>
              <a:ext uri="{FF2B5EF4-FFF2-40B4-BE49-F238E27FC236}"/>
            </a:extLst>
          </p:cNvPr>
          <p:cNvGraphicFramePr>
            <a:graphicFrameLocks/>
          </p:cNvGraphicFramePr>
          <p:nvPr/>
        </p:nvGraphicFramePr>
        <p:xfrm>
          <a:off x="6819423" y="4273141"/>
          <a:ext cx="1995054" cy="1496291"/>
        </p:xfrm>
        <a:graphic>
          <a:graphicData uri="http://schemas.openxmlformats.org/drawingml/2006/diagram">
            <dgm:relIds xmlns:dgm="http://schemas.openxmlformats.org/drawingml/2006/diagram" xmlns:r="http://schemas.openxmlformats.org/officeDocument/2006/relationships" r:dm="rId21" r:lo="rId22" r:qs="rId23" r:cs="rId24"/>
          </a:graphicData>
        </a:graphic>
      </p:graphicFrame>
      <p:sp>
        <p:nvSpPr>
          <p:cNvPr id="262" name="Rectangle 2">
            <a:extLst>
              <a:ext uri="{FF2B5EF4-FFF2-40B4-BE49-F238E27FC236}"/>
            </a:extLst>
          </p:cNvPr>
          <p:cNvSpPr txBox="1">
            <a:spLocks noChangeArrowheads="1"/>
          </p:cNvSpPr>
          <p:nvPr/>
        </p:nvSpPr>
        <p:spPr>
          <a:xfrm>
            <a:off x="6153150" y="1085850"/>
            <a:ext cx="2570163" cy="428625"/>
          </a:xfrm>
          <a:prstGeom prst="rect">
            <a:avLst/>
          </a:prstGeom>
          <a:solidFill>
            <a:schemeClr val="accent5">
              <a:lumMod val="20000"/>
              <a:lumOff val="80000"/>
            </a:schemeClr>
          </a:solidFill>
        </p:spPr>
        <p:txBody>
          <a:bodyPr lIns="90864" tIns="45422" rIns="90864" bIns="45422"/>
          <a:lstStyle/>
          <a:p>
            <a:pPr fontAlgn="auto">
              <a:spcBef>
                <a:spcPts val="0"/>
              </a:spcBef>
              <a:spcAft>
                <a:spcPts val="0"/>
              </a:spcAft>
              <a:defRPr/>
            </a:pPr>
            <a:r>
              <a:rPr lang="en-US" altLang="zh-CN" b="1" dirty="0">
                <a:solidFill>
                  <a:srgbClr val="002060"/>
                </a:solidFill>
                <a:latin typeface="Calibri"/>
              </a:rPr>
              <a:t>Emergency Response</a:t>
            </a:r>
          </a:p>
        </p:txBody>
      </p:sp>
      <p:sp>
        <p:nvSpPr>
          <p:cNvPr id="242" name="Rectangle 241">
            <a:extLst>
              <a:ext uri="{FF2B5EF4-FFF2-40B4-BE49-F238E27FC236}"/>
            </a:extLst>
          </p:cNvPr>
          <p:cNvSpPr/>
          <p:nvPr/>
        </p:nvSpPr>
        <p:spPr>
          <a:xfrm>
            <a:off x="495300" y="1096963"/>
            <a:ext cx="2857500" cy="368300"/>
          </a:xfrm>
          <a:prstGeom prst="rect">
            <a:avLst/>
          </a:prstGeom>
          <a:solidFill>
            <a:schemeClr val="accent5">
              <a:lumMod val="20000"/>
              <a:lumOff val="80000"/>
            </a:schemeClr>
          </a:solidFill>
        </p:spPr>
        <p:txBody>
          <a:bodyPr lIns="90864" tIns="45422" rIns="90864" bIns="45422">
            <a:spAutoFit/>
          </a:bodyPr>
          <a:lstStyle/>
          <a:p>
            <a:pPr fontAlgn="auto">
              <a:spcBef>
                <a:spcPts val="0"/>
              </a:spcBef>
              <a:spcAft>
                <a:spcPts val="0"/>
              </a:spcAft>
              <a:defRPr/>
            </a:pPr>
            <a:r>
              <a:rPr lang="en-US" b="1" dirty="0">
                <a:solidFill>
                  <a:srgbClr val="002060"/>
                </a:solidFill>
                <a:latin typeface="Calibri"/>
                <a:ea typeface="MS PGothic" pitchFamily="34" charset="-128"/>
              </a:rPr>
              <a:t>Environment Sensing</a:t>
            </a:r>
          </a:p>
        </p:txBody>
      </p:sp>
      <p:sp>
        <p:nvSpPr>
          <p:cNvPr id="57" name="Rectangle 2">
            <a:extLst>
              <a:ext uri="{FF2B5EF4-FFF2-40B4-BE49-F238E27FC236}"/>
            </a:extLst>
          </p:cNvPr>
          <p:cNvSpPr txBox="1">
            <a:spLocks noChangeArrowheads="1"/>
          </p:cNvSpPr>
          <p:nvPr/>
        </p:nvSpPr>
        <p:spPr>
          <a:xfrm>
            <a:off x="152400" y="228600"/>
            <a:ext cx="8839200" cy="609600"/>
          </a:xfrm>
          <a:prstGeom prst="rect">
            <a:avLst/>
          </a:prstGeom>
          <a:solidFill>
            <a:schemeClr val="accent3">
              <a:lumMod val="40000"/>
              <a:lumOff val="60000"/>
            </a:schemeClr>
          </a:solidFill>
        </p:spPr>
        <p:txBody>
          <a:bodyPr lIns="90864" tIns="45422" rIns="90864" bIns="45422" anchor="ctr"/>
          <a:lstStyle/>
          <a:p>
            <a:pPr algn="ctr" fontAlgn="auto">
              <a:spcAft>
                <a:spcPts val="0"/>
              </a:spcAft>
              <a:defRPr/>
            </a:pPr>
            <a:r>
              <a:rPr lang="en-US" sz="2000" b="1" dirty="0">
                <a:solidFill>
                  <a:srgbClr val="002060"/>
                </a:solidFill>
                <a:latin typeface="Arial" charset="0"/>
                <a:ea typeface="MS PGothic" pitchFamily="34" charset="-128"/>
                <a:cs typeface="Arial" pitchFamily="34" charset="0"/>
              </a:rPr>
              <a:t>The Age of Observation: Smart Sensing, Reasoning and Decision</a:t>
            </a:r>
          </a:p>
        </p:txBody>
      </p:sp>
      <p:sp>
        <p:nvSpPr>
          <p:cNvPr id="320569" name="Rectangle 57"/>
          <p:cNvSpPr>
            <a:spLocks noChangeArrowheads="1"/>
          </p:cNvSpPr>
          <p:nvPr/>
        </p:nvSpPr>
        <p:spPr bwMode="auto">
          <a:xfrm>
            <a:off x="6484938" y="6565900"/>
            <a:ext cx="22733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864" tIns="45422" rIns="90864" bIns="45422">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r">
              <a:spcBef>
                <a:spcPct val="0"/>
              </a:spcBef>
              <a:buFontTx/>
              <a:buNone/>
            </a:pPr>
            <a:r>
              <a:rPr lang="en-US" altLang="en-US" sz="800">
                <a:solidFill>
                  <a:srgbClr val="000000"/>
                </a:solidFill>
                <a:latin typeface="Arial" panose="020B0604020202020204" pitchFamily="34" charset="0"/>
              </a:rPr>
              <a:t>Credit: Image courtesy of University of Florida</a:t>
            </a:r>
          </a:p>
        </p:txBody>
      </p:sp>
      <p:sp>
        <p:nvSpPr>
          <p:cNvPr id="32057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36600" indent="-28257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33475" indent="-225425">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589088" indent="-225425">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43113" indent="-225425">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00313" indent="-225425"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57513" indent="-225425"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14713" indent="-225425"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71913" indent="-225425"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C8DDB1AB-30AB-48B3-9A29-05802DF1D7B7}" type="slidenum">
              <a:rPr lang="en-US" altLang="en-US" sz="1200" smtClean="0">
                <a:solidFill>
                  <a:srgbClr val="898989"/>
                </a:solidFill>
                <a:latin typeface="Arial" panose="020B0604020202020204" pitchFamily="34" charset="0"/>
              </a:rPr>
              <a:pPr>
                <a:spcBef>
                  <a:spcPct val="0"/>
                </a:spcBef>
                <a:buFontTx/>
                <a:buNone/>
              </a:pPr>
              <a:t>15</a:t>
            </a:fld>
            <a:endParaRPr lang="en-US" altLang="en-US" sz="1200" smtClean="0">
              <a:solidFill>
                <a:srgbClr val="898989"/>
              </a:solidFill>
              <a:latin typeface="Arial" panose="020B0604020202020204" pitchFamily="34" charset="0"/>
            </a:endParaRPr>
          </a:p>
        </p:txBody>
      </p:sp>
    </p:spTree>
    <p:extLst>
      <p:ext uri="{BB962C8B-B14F-4D97-AF65-F5344CB8AC3E}">
        <p14:creationId xmlns:p14="http://schemas.microsoft.com/office/powerpoint/2010/main" val="1919301087"/>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Slide Number Placeholder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D80D5F1-BEA9-40F9-87F3-8B67ED4F3F0C}" type="slidenum">
              <a:rPr lang="en-GB" altLang="en-US" smtClean="0"/>
              <a:pPr/>
              <a:t>16</a:t>
            </a:fld>
            <a:endParaRPr lang="en-GB" altLang="en-US" smtClean="0"/>
          </a:p>
        </p:txBody>
      </p:sp>
      <p:pic>
        <p:nvPicPr>
          <p:cNvPr id="322564" name="Picture 3" descr="FutureUti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72737"/>
            <a:ext cx="9139238" cy="6452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2565" name="Rectangle 4"/>
          <p:cNvSpPr>
            <a:spLocks noChangeArrowheads="1"/>
          </p:cNvSpPr>
          <p:nvPr/>
        </p:nvSpPr>
        <p:spPr bwMode="auto">
          <a:xfrm>
            <a:off x="0" y="6619875"/>
            <a:ext cx="38862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833" tIns="43906" rIns="87833" bIns="43906">
            <a:spAutoFit/>
          </a:bodyP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spcBef>
                <a:spcPct val="0"/>
              </a:spcBef>
              <a:buFontTx/>
              <a:buNone/>
            </a:pPr>
            <a:r>
              <a:rPr lang="en-US" altLang="en-US" sz="1000">
                <a:solidFill>
                  <a:srgbClr val="000000"/>
                </a:solidFill>
                <a:latin typeface="Trebuchet MS" panose="020B0603020202020204" pitchFamily="34" charset="0"/>
              </a:rPr>
              <a:t>Source: Economist, http://www.economist.com/node/13725843</a:t>
            </a:r>
          </a:p>
        </p:txBody>
      </p:sp>
    </p:spTree>
    <p:extLst>
      <p:ext uri="{BB962C8B-B14F-4D97-AF65-F5344CB8AC3E}">
        <p14:creationId xmlns:p14="http://schemas.microsoft.com/office/powerpoint/2010/main" val="13594237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457200" y="274638"/>
            <a:ext cx="8229600" cy="702107"/>
          </a:xfrm>
        </p:spPr>
        <p:txBody>
          <a:bodyPr/>
          <a:lstStyle/>
          <a:p>
            <a:r>
              <a:rPr lang="en-US" altLang="en-US" b="1" dirty="0" smtClean="0"/>
              <a:t>Smart Objects</a:t>
            </a:r>
          </a:p>
        </p:txBody>
      </p:sp>
      <p:sp>
        <p:nvSpPr>
          <p:cNvPr id="37891" name="Content Placeholder 2"/>
          <p:cNvSpPr>
            <a:spLocks noGrp="1"/>
          </p:cNvSpPr>
          <p:nvPr>
            <p:ph idx="1"/>
          </p:nvPr>
        </p:nvSpPr>
        <p:spPr>
          <a:xfrm>
            <a:off x="457200" y="1018309"/>
            <a:ext cx="8229600" cy="4946073"/>
          </a:xfrm>
        </p:spPr>
        <p:txBody>
          <a:bodyPr/>
          <a:lstStyle/>
          <a:p>
            <a:r>
              <a:rPr lang="en-US" altLang="en-US" sz="3600" dirty="0" smtClean="0"/>
              <a:t>“Smart Objects” contain</a:t>
            </a:r>
          </a:p>
          <a:p>
            <a:pPr lvl="1"/>
            <a:r>
              <a:rPr lang="en-US" altLang="en-US" sz="3200" dirty="0" smtClean="0"/>
              <a:t>Microcontroller (the “controller”)</a:t>
            </a:r>
          </a:p>
          <a:p>
            <a:pPr lvl="1"/>
            <a:r>
              <a:rPr lang="en-US" altLang="en-US" sz="3200" dirty="0" smtClean="0"/>
              <a:t>Sensor </a:t>
            </a:r>
          </a:p>
          <a:p>
            <a:pPr lvl="1"/>
            <a:r>
              <a:rPr lang="en-US" altLang="en-US" sz="3200" dirty="0" smtClean="0"/>
              <a:t>Actuator</a:t>
            </a:r>
          </a:p>
          <a:p>
            <a:pPr lvl="1"/>
            <a:r>
              <a:rPr lang="en-US" altLang="en-US" sz="3200" dirty="0" smtClean="0"/>
              <a:t>Network interface</a:t>
            </a:r>
          </a:p>
          <a:p>
            <a:r>
              <a:rPr lang="en-US" altLang="en-US" sz="3600" dirty="0" smtClean="0"/>
              <a:t>IoT equals;</a:t>
            </a:r>
          </a:p>
          <a:p>
            <a:pPr lvl="1"/>
            <a:r>
              <a:rPr lang="en-US" altLang="en-US" sz="3200" dirty="0" smtClean="0"/>
              <a:t>Controller + sensor + actuator + network access</a:t>
            </a:r>
          </a:p>
          <a:p>
            <a:pPr lvl="1"/>
            <a:endParaRPr lang="en-US" altLang="en-US" dirty="0" smtClean="0"/>
          </a:p>
        </p:txBody>
      </p:sp>
      <p:sp>
        <p:nvSpPr>
          <p:cNvPr id="37892" name="Slide Number Placeholder 3"/>
          <p:cNvSpPr>
            <a:spLocks noGrp="1"/>
          </p:cNvSpPr>
          <p:nvPr>
            <p:ph type="sldNum" sz="quarter" idx="12"/>
          </p:nvPr>
        </p:nvSpPr>
        <p:spPr>
          <a:noFill/>
        </p:spPr>
        <p:txBody>
          <a:bodyPr/>
          <a:lstStyle/>
          <a:p>
            <a:fld id="{354442A4-EBCB-4AF8-A3F9-83B39DDE8A84}" type="slidenum">
              <a:rPr lang="en-US" altLang="en-US" smtClean="0"/>
              <a:pPr/>
              <a:t>17</a:t>
            </a:fld>
            <a:endParaRPr lang="en-US" altLang="en-US" smtClean="0"/>
          </a:p>
        </p:txBody>
      </p:sp>
    </p:spTree>
    <p:extLst>
      <p:ext uri="{BB962C8B-B14F-4D97-AF65-F5344CB8AC3E}">
        <p14:creationId xmlns:p14="http://schemas.microsoft.com/office/powerpoint/2010/main" val="19053884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457200" y="274638"/>
            <a:ext cx="8229600" cy="618980"/>
          </a:xfrm>
        </p:spPr>
        <p:txBody>
          <a:bodyPr/>
          <a:lstStyle/>
          <a:p>
            <a:r>
              <a:rPr lang="en-US" altLang="en-US" b="1" dirty="0" smtClean="0"/>
              <a:t>IoT Enabled “Things”</a:t>
            </a:r>
          </a:p>
        </p:txBody>
      </p:sp>
      <p:sp>
        <p:nvSpPr>
          <p:cNvPr id="38915" name="Content Placeholder 2"/>
          <p:cNvSpPr>
            <a:spLocks noGrp="1"/>
          </p:cNvSpPr>
          <p:nvPr>
            <p:ph idx="1"/>
          </p:nvPr>
        </p:nvSpPr>
        <p:spPr>
          <a:xfrm>
            <a:off x="457200" y="1226127"/>
            <a:ext cx="8229600" cy="4525963"/>
          </a:xfrm>
        </p:spPr>
        <p:txBody>
          <a:bodyPr/>
          <a:lstStyle/>
          <a:p>
            <a:r>
              <a:rPr lang="en-US" altLang="en-US" sz="3600" dirty="0" smtClean="0"/>
              <a:t>Important components of IoT enabled devices</a:t>
            </a:r>
          </a:p>
          <a:p>
            <a:pPr lvl="1"/>
            <a:r>
              <a:rPr lang="en-US" altLang="en-US" sz="3200" dirty="0" smtClean="0"/>
              <a:t>Sensors</a:t>
            </a:r>
          </a:p>
          <a:p>
            <a:pPr lvl="1"/>
            <a:r>
              <a:rPr lang="en-US" altLang="en-US" sz="3200" dirty="0" smtClean="0"/>
              <a:t>Actuators</a:t>
            </a:r>
          </a:p>
          <a:p>
            <a:pPr lvl="1"/>
            <a:r>
              <a:rPr lang="en-US" altLang="en-US" sz="3200" dirty="0" smtClean="0"/>
              <a:t>Microcontroller</a:t>
            </a:r>
          </a:p>
          <a:p>
            <a:pPr lvl="1"/>
            <a:r>
              <a:rPr lang="en-US" altLang="en-US" sz="3200" dirty="0" smtClean="0"/>
              <a:t>Network interface</a:t>
            </a:r>
          </a:p>
          <a:p>
            <a:pPr lvl="1"/>
            <a:r>
              <a:rPr lang="en-US" altLang="en-US" sz="3200" dirty="0" smtClean="0"/>
              <a:t>Identification (Radio-frequency ID tag; RFID)</a:t>
            </a:r>
          </a:p>
        </p:txBody>
      </p:sp>
      <p:sp>
        <p:nvSpPr>
          <p:cNvPr id="38916" name="Slide Number Placeholder 3"/>
          <p:cNvSpPr>
            <a:spLocks noGrp="1"/>
          </p:cNvSpPr>
          <p:nvPr>
            <p:ph type="sldNum" sz="quarter" idx="12"/>
          </p:nvPr>
        </p:nvSpPr>
        <p:spPr>
          <a:noFill/>
        </p:spPr>
        <p:txBody>
          <a:bodyPr/>
          <a:lstStyle/>
          <a:p>
            <a:fld id="{429BCFBB-2B6F-4A65-AFB8-3050C13AB65F}" type="slidenum">
              <a:rPr lang="en-US" altLang="en-US" smtClean="0"/>
              <a:pPr/>
              <a:t>18</a:t>
            </a:fld>
            <a:endParaRPr lang="en-US" altLang="en-US" smtClean="0"/>
          </a:p>
        </p:txBody>
      </p:sp>
    </p:spTree>
    <p:extLst>
      <p:ext uri="{BB962C8B-B14F-4D97-AF65-F5344CB8AC3E}">
        <p14:creationId xmlns:p14="http://schemas.microsoft.com/office/powerpoint/2010/main" val="14401379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ltLang="en-US" b="1" dirty="0" smtClean="0"/>
              <a:t>Types of Sensors</a:t>
            </a:r>
          </a:p>
        </p:txBody>
      </p:sp>
      <p:sp>
        <p:nvSpPr>
          <p:cNvPr id="39939" name="Content Placeholder 2"/>
          <p:cNvSpPr>
            <a:spLocks noGrp="1"/>
          </p:cNvSpPr>
          <p:nvPr>
            <p:ph idx="1"/>
          </p:nvPr>
        </p:nvSpPr>
        <p:spPr/>
        <p:txBody>
          <a:bodyPr/>
          <a:lstStyle/>
          <a:p>
            <a:r>
              <a:rPr lang="en-US" altLang="en-US" sz="3600" dirty="0" smtClean="0"/>
              <a:t>Image and Camera devices</a:t>
            </a:r>
          </a:p>
          <a:p>
            <a:r>
              <a:rPr lang="en-US" altLang="en-US" sz="3600" dirty="0" smtClean="0"/>
              <a:t>Temperature, pressure, force</a:t>
            </a:r>
          </a:p>
          <a:p>
            <a:r>
              <a:rPr lang="en-US" altLang="en-US" sz="3600" dirty="0" smtClean="0"/>
              <a:t>Proximity and motion sensor</a:t>
            </a:r>
          </a:p>
          <a:p>
            <a:r>
              <a:rPr lang="en-US" altLang="en-US" sz="3600" dirty="0" smtClean="0"/>
              <a:t>Inertial devices</a:t>
            </a:r>
          </a:p>
          <a:p>
            <a:pPr lvl="1"/>
            <a:r>
              <a:rPr lang="en-US" altLang="en-US" sz="3200" dirty="0" smtClean="0"/>
              <a:t>Examples; accelerometer, potentiometer</a:t>
            </a:r>
          </a:p>
          <a:p>
            <a:r>
              <a:rPr lang="en-US" altLang="en-US" sz="3600" dirty="0" smtClean="0"/>
              <a:t>Optical devices</a:t>
            </a:r>
          </a:p>
        </p:txBody>
      </p:sp>
      <p:sp>
        <p:nvSpPr>
          <p:cNvPr id="39940" name="Slide Number Placeholder 3"/>
          <p:cNvSpPr>
            <a:spLocks noGrp="1"/>
          </p:cNvSpPr>
          <p:nvPr>
            <p:ph type="sldNum" sz="quarter" idx="12"/>
          </p:nvPr>
        </p:nvSpPr>
        <p:spPr>
          <a:noFill/>
        </p:spPr>
        <p:txBody>
          <a:bodyPr/>
          <a:lstStyle/>
          <a:p>
            <a:fld id="{42E80B84-D89B-4969-B52D-BDA743BD2375}" type="slidenum">
              <a:rPr lang="en-US" altLang="en-US" smtClean="0"/>
              <a:pPr/>
              <a:t>19</a:t>
            </a:fld>
            <a:endParaRPr lang="en-US" altLang="en-US" smtClean="0"/>
          </a:p>
        </p:txBody>
      </p:sp>
    </p:spTree>
    <p:extLst>
      <p:ext uri="{BB962C8B-B14F-4D97-AF65-F5344CB8AC3E}">
        <p14:creationId xmlns:p14="http://schemas.microsoft.com/office/powerpoint/2010/main" val="4861946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87B54AD-E993-49E8-AB62-596C80D82A77}" type="slidenum">
              <a:rPr lang="en-US" altLang="en-US" smtClean="0"/>
              <a:pPr/>
              <a:t>2</a:t>
            </a:fld>
            <a:endParaRPr lang="en-US" altLang="en-US" smtClean="0"/>
          </a:p>
        </p:txBody>
      </p:sp>
      <p:sp>
        <p:nvSpPr>
          <p:cNvPr id="33795" name="Rectangle 2"/>
          <p:cNvSpPr>
            <a:spLocks noGrp="1" noChangeArrowheads="1"/>
          </p:cNvSpPr>
          <p:nvPr>
            <p:ph type="title"/>
          </p:nvPr>
        </p:nvSpPr>
        <p:spPr>
          <a:xfrm>
            <a:off x="457200" y="266699"/>
            <a:ext cx="8229600" cy="616527"/>
          </a:xfrm>
        </p:spPr>
        <p:txBody>
          <a:bodyPr/>
          <a:lstStyle/>
          <a:p>
            <a:pPr eaLnBrk="1" hangingPunct="1"/>
            <a:r>
              <a:rPr lang="en-US" altLang="en-US" b="1" dirty="0" smtClean="0"/>
              <a:t>Overview</a:t>
            </a:r>
          </a:p>
        </p:txBody>
      </p:sp>
      <p:sp>
        <p:nvSpPr>
          <p:cNvPr id="33796" name="Rectangle 3"/>
          <p:cNvSpPr>
            <a:spLocks noGrp="1" noChangeArrowheads="1"/>
          </p:cNvSpPr>
          <p:nvPr>
            <p:ph type="body" idx="1"/>
          </p:nvPr>
        </p:nvSpPr>
        <p:spPr>
          <a:xfrm>
            <a:off x="190500" y="1059872"/>
            <a:ext cx="8763000" cy="5112328"/>
          </a:xfrm>
        </p:spPr>
        <p:txBody>
          <a:bodyPr/>
          <a:lstStyle/>
          <a:p>
            <a:pPr eaLnBrk="1" hangingPunct="1"/>
            <a:r>
              <a:rPr lang="en-US" altLang="en-US" sz="3600" dirty="0" smtClean="0"/>
              <a:t>Internet of Things</a:t>
            </a:r>
          </a:p>
          <a:p>
            <a:pPr lvl="1" eaLnBrk="1" hangingPunct="1"/>
            <a:r>
              <a:rPr lang="en-US" altLang="en-US" sz="3200" dirty="0" smtClean="0"/>
              <a:t>Overview</a:t>
            </a:r>
          </a:p>
          <a:p>
            <a:pPr lvl="1" eaLnBrk="1" hangingPunct="1"/>
            <a:r>
              <a:rPr lang="en-US" altLang="en-US" sz="3200" dirty="0" smtClean="0"/>
              <a:t>Definition</a:t>
            </a:r>
          </a:p>
          <a:p>
            <a:pPr lvl="1" eaLnBrk="1" hangingPunct="1"/>
            <a:r>
              <a:rPr lang="en-US" altLang="en-US" sz="3200" dirty="0" smtClean="0"/>
              <a:t>Applications</a:t>
            </a:r>
          </a:p>
          <a:p>
            <a:pPr eaLnBrk="1" hangingPunct="1"/>
            <a:r>
              <a:rPr lang="en-US" altLang="en-US" sz="3600" dirty="0" smtClean="0"/>
              <a:t>Role of sensors and actuators</a:t>
            </a:r>
          </a:p>
          <a:p>
            <a:pPr eaLnBrk="1" hangingPunct="1"/>
            <a:r>
              <a:rPr lang="en-US" altLang="en-US" sz="3600" dirty="0" smtClean="0"/>
              <a:t>Embedded systems</a:t>
            </a:r>
          </a:p>
          <a:p>
            <a:pPr lvl="1" eaLnBrk="1" hangingPunct="1"/>
            <a:r>
              <a:rPr lang="en-US" altLang="en-US" sz="3200" dirty="0" smtClean="0"/>
              <a:t>With network access</a:t>
            </a:r>
          </a:p>
          <a:p>
            <a:pPr eaLnBrk="1" hangingPunct="1"/>
            <a:r>
              <a:rPr lang="en-US" altLang="en-US" sz="3600" dirty="0" smtClean="0"/>
              <a:t>Role of 5G mobile wireless networks</a:t>
            </a:r>
          </a:p>
        </p:txBody>
      </p:sp>
    </p:spTree>
    <p:extLst>
      <p:ext uri="{BB962C8B-B14F-4D97-AF65-F5344CB8AC3E}">
        <p14:creationId xmlns:p14="http://schemas.microsoft.com/office/powerpoint/2010/main" val="42635984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457200" y="118774"/>
            <a:ext cx="8229600" cy="649287"/>
          </a:xfrm>
        </p:spPr>
        <p:txBody>
          <a:bodyPr/>
          <a:lstStyle/>
          <a:p>
            <a:r>
              <a:rPr lang="en-US" altLang="en-US" b="1" dirty="0" smtClean="0"/>
              <a:t>Actuators</a:t>
            </a:r>
          </a:p>
        </p:txBody>
      </p:sp>
      <p:sp>
        <p:nvSpPr>
          <p:cNvPr id="40963" name="Content Placeholder 2"/>
          <p:cNvSpPr>
            <a:spLocks noGrp="1"/>
          </p:cNvSpPr>
          <p:nvPr>
            <p:ph idx="1"/>
          </p:nvPr>
        </p:nvSpPr>
        <p:spPr>
          <a:xfrm>
            <a:off x="103909" y="695324"/>
            <a:ext cx="8956964" cy="5788025"/>
          </a:xfrm>
        </p:spPr>
        <p:txBody>
          <a:bodyPr/>
          <a:lstStyle/>
          <a:p>
            <a:r>
              <a:rPr lang="en-US" altLang="en-US" sz="3600" dirty="0" smtClean="0"/>
              <a:t>Actuators;</a:t>
            </a:r>
          </a:p>
          <a:p>
            <a:pPr lvl="1"/>
            <a:r>
              <a:rPr lang="en-US" altLang="en-US" sz="3200" dirty="0" smtClean="0"/>
              <a:t>Receives a control signal from a microcontroller</a:t>
            </a:r>
          </a:p>
          <a:p>
            <a:pPr lvl="2"/>
            <a:r>
              <a:rPr lang="en-US" altLang="en-US" sz="2800" dirty="0" smtClean="0"/>
              <a:t>Based upon input from a sensor</a:t>
            </a:r>
          </a:p>
          <a:p>
            <a:pPr lvl="1"/>
            <a:r>
              <a:rPr lang="en-US" altLang="en-US" sz="3200" dirty="0" smtClean="0"/>
              <a:t>Interacts &amp; changes one or more environmental characteristics</a:t>
            </a:r>
          </a:p>
          <a:p>
            <a:r>
              <a:rPr lang="en-US" altLang="en-US" sz="3600" dirty="0" smtClean="0"/>
              <a:t>Classification of actuators</a:t>
            </a:r>
          </a:p>
          <a:p>
            <a:pPr lvl="1"/>
            <a:r>
              <a:rPr lang="en-US" altLang="en-US" sz="3200" dirty="0" smtClean="0"/>
              <a:t>Hydraulic</a:t>
            </a:r>
          </a:p>
          <a:p>
            <a:pPr lvl="1"/>
            <a:r>
              <a:rPr lang="en-US" altLang="en-US" sz="3200" dirty="0" smtClean="0"/>
              <a:t>Pneumatic</a:t>
            </a:r>
          </a:p>
          <a:p>
            <a:pPr lvl="1"/>
            <a:r>
              <a:rPr lang="en-US" altLang="en-US" sz="3200" dirty="0" smtClean="0"/>
              <a:t>Electrical</a:t>
            </a:r>
          </a:p>
          <a:p>
            <a:pPr lvl="1"/>
            <a:r>
              <a:rPr lang="en-US" altLang="en-US" sz="3200" dirty="0" smtClean="0"/>
              <a:t>Mechanical</a:t>
            </a:r>
          </a:p>
        </p:txBody>
      </p:sp>
      <p:sp>
        <p:nvSpPr>
          <p:cNvPr id="40964" name="Slide Number Placeholder 3"/>
          <p:cNvSpPr>
            <a:spLocks noGrp="1"/>
          </p:cNvSpPr>
          <p:nvPr>
            <p:ph type="sldNum" sz="quarter" idx="12"/>
          </p:nvPr>
        </p:nvSpPr>
        <p:spPr>
          <a:noFill/>
        </p:spPr>
        <p:txBody>
          <a:bodyPr/>
          <a:lstStyle/>
          <a:p>
            <a:fld id="{1C971448-440F-400C-81C5-BF0546B43E79}" type="slidenum">
              <a:rPr lang="en-US" altLang="en-US" smtClean="0"/>
              <a:pPr/>
              <a:t>20</a:t>
            </a:fld>
            <a:endParaRPr lang="en-US" altLang="en-US" smtClean="0"/>
          </a:p>
        </p:txBody>
      </p:sp>
    </p:spTree>
    <p:extLst>
      <p:ext uri="{BB962C8B-B14F-4D97-AF65-F5344CB8AC3E}">
        <p14:creationId xmlns:p14="http://schemas.microsoft.com/office/powerpoint/2010/main" val="11696779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457200" y="121806"/>
            <a:ext cx="8229600" cy="501649"/>
          </a:xfrm>
        </p:spPr>
        <p:txBody>
          <a:bodyPr/>
          <a:lstStyle/>
          <a:p>
            <a:r>
              <a:rPr lang="en-US" altLang="en-US" b="1" dirty="0" smtClean="0"/>
              <a:t>Embedded Systems</a:t>
            </a:r>
          </a:p>
        </p:txBody>
      </p:sp>
      <p:sp>
        <p:nvSpPr>
          <p:cNvPr id="41987" name="Content Placeholder 2"/>
          <p:cNvSpPr>
            <a:spLocks noGrp="1"/>
          </p:cNvSpPr>
          <p:nvPr>
            <p:ph idx="1"/>
          </p:nvPr>
        </p:nvSpPr>
        <p:spPr>
          <a:xfrm>
            <a:off x="457200" y="623455"/>
            <a:ext cx="8229600" cy="5740400"/>
          </a:xfrm>
        </p:spPr>
        <p:txBody>
          <a:bodyPr/>
          <a:lstStyle/>
          <a:p>
            <a:r>
              <a:rPr lang="en-US" altLang="en-US" sz="3600" dirty="0" smtClean="0"/>
              <a:t>Sensor, dedicated controller, </a:t>
            </a:r>
            <a:r>
              <a:rPr lang="en-US" altLang="en-US" sz="3600" dirty="0"/>
              <a:t>&amp;</a:t>
            </a:r>
            <a:r>
              <a:rPr lang="en-US" altLang="en-US" sz="3600" dirty="0" smtClean="0"/>
              <a:t> actuator within a product or system</a:t>
            </a:r>
          </a:p>
          <a:p>
            <a:pPr lvl="1"/>
            <a:r>
              <a:rPr lang="en-US" altLang="en-US" sz="3200" dirty="0" smtClean="0"/>
              <a:t>Medical devices</a:t>
            </a:r>
          </a:p>
          <a:p>
            <a:pPr lvl="1"/>
            <a:r>
              <a:rPr lang="en-US" altLang="en-US" sz="3200" dirty="0" smtClean="0"/>
              <a:t>Automotive systems</a:t>
            </a:r>
          </a:p>
          <a:p>
            <a:pPr lvl="2"/>
            <a:r>
              <a:rPr lang="en-US" altLang="en-US" sz="2800" dirty="0" smtClean="0"/>
              <a:t>Emission systems</a:t>
            </a:r>
          </a:p>
          <a:p>
            <a:pPr lvl="2"/>
            <a:r>
              <a:rPr lang="en-US" altLang="en-US" sz="2800" dirty="0" smtClean="0"/>
              <a:t>Transmission control and cruise control</a:t>
            </a:r>
          </a:p>
          <a:p>
            <a:pPr lvl="2"/>
            <a:r>
              <a:rPr lang="en-US" altLang="en-US" sz="2800" dirty="0" smtClean="0"/>
              <a:t>Fuel injection</a:t>
            </a:r>
          </a:p>
          <a:p>
            <a:pPr lvl="2"/>
            <a:r>
              <a:rPr lang="en-US" altLang="en-US" sz="2800" dirty="0" smtClean="0"/>
              <a:t>Anti-lock brakes</a:t>
            </a:r>
          </a:p>
          <a:p>
            <a:pPr lvl="1"/>
            <a:r>
              <a:rPr lang="en-US" altLang="en-US" sz="3200" dirty="0" smtClean="0"/>
              <a:t>Digital cameras</a:t>
            </a:r>
          </a:p>
          <a:p>
            <a:pPr lvl="1"/>
            <a:r>
              <a:rPr lang="en-US" altLang="en-US" sz="3200" dirty="0" smtClean="0"/>
              <a:t>Consumer electronic devices</a:t>
            </a:r>
          </a:p>
          <a:p>
            <a:pPr lvl="1"/>
            <a:r>
              <a:rPr lang="en-US" altLang="en-US" sz="3200" dirty="0" smtClean="0"/>
              <a:t>Many others</a:t>
            </a:r>
          </a:p>
        </p:txBody>
      </p:sp>
      <p:sp>
        <p:nvSpPr>
          <p:cNvPr id="41988" name="Slide Number Placeholder 3"/>
          <p:cNvSpPr>
            <a:spLocks noGrp="1"/>
          </p:cNvSpPr>
          <p:nvPr>
            <p:ph type="sldNum" sz="quarter" idx="12"/>
          </p:nvPr>
        </p:nvSpPr>
        <p:spPr>
          <a:noFill/>
        </p:spPr>
        <p:txBody>
          <a:bodyPr/>
          <a:lstStyle/>
          <a:p>
            <a:fld id="{67D7FF46-7570-482B-B5BC-DCBB8C48B411}" type="slidenum">
              <a:rPr lang="en-US" altLang="en-US" smtClean="0"/>
              <a:pPr/>
              <a:t>21</a:t>
            </a:fld>
            <a:endParaRPr lang="en-US" altLang="en-US" smtClean="0"/>
          </a:p>
        </p:txBody>
      </p:sp>
    </p:spTree>
    <p:extLst>
      <p:ext uri="{BB962C8B-B14F-4D97-AF65-F5344CB8AC3E}">
        <p14:creationId xmlns:p14="http://schemas.microsoft.com/office/powerpoint/2010/main" val="26363813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457200" y="274638"/>
            <a:ext cx="8229600" cy="1020762"/>
          </a:xfrm>
        </p:spPr>
        <p:txBody>
          <a:bodyPr/>
          <a:lstStyle/>
          <a:p>
            <a:r>
              <a:rPr lang="en-US" altLang="en-US" b="1" dirty="0" smtClean="0"/>
              <a:t>Embedded Systems with Network Access</a:t>
            </a:r>
          </a:p>
        </p:txBody>
      </p:sp>
      <p:sp>
        <p:nvSpPr>
          <p:cNvPr id="43011" name="Content Placeholder 2"/>
          <p:cNvSpPr>
            <a:spLocks noGrp="1"/>
          </p:cNvSpPr>
          <p:nvPr>
            <p:ph idx="1"/>
          </p:nvPr>
        </p:nvSpPr>
        <p:spPr>
          <a:xfrm>
            <a:off x="166255" y="1319212"/>
            <a:ext cx="8842663" cy="5346700"/>
          </a:xfrm>
        </p:spPr>
        <p:txBody>
          <a:bodyPr/>
          <a:lstStyle/>
          <a:p>
            <a:r>
              <a:rPr lang="en-US" altLang="en-US" sz="3600" dirty="0" smtClean="0"/>
              <a:t>Subset of embedded systems</a:t>
            </a:r>
          </a:p>
          <a:p>
            <a:r>
              <a:rPr lang="en-US" altLang="en-US" sz="3600" dirty="0" smtClean="0"/>
              <a:t>Usually a dedicated, single-purpose device</a:t>
            </a:r>
          </a:p>
          <a:p>
            <a:pPr lvl="1"/>
            <a:r>
              <a:rPr lang="en-US" altLang="en-US" sz="2800" dirty="0" smtClean="0"/>
              <a:t>Senses a variable in the environment</a:t>
            </a:r>
          </a:p>
          <a:p>
            <a:pPr lvl="1"/>
            <a:r>
              <a:rPr lang="en-US" altLang="en-US" sz="2800" dirty="0" smtClean="0"/>
              <a:t>Process (analyze) the data</a:t>
            </a:r>
          </a:p>
          <a:p>
            <a:pPr lvl="1"/>
            <a:r>
              <a:rPr lang="en-US" altLang="en-US" sz="2800" dirty="0" smtClean="0"/>
              <a:t>Controls one or more variables</a:t>
            </a:r>
          </a:p>
          <a:p>
            <a:r>
              <a:rPr lang="en-US" altLang="en-US" sz="3600" dirty="0" smtClean="0"/>
              <a:t>Wireless capability</a:t>
            </a:r>
          </a:p>
          <a:p>
            <a:r>
              <a:rPr lang="en-US" altLang="en-US" sz="3600" dirty="0" smtClean="0"/>
              <a:t>Resource constraints</a:t>
            </a:r>
          </a:p>
          <a:p>
            <a:pPr lvl="1"/>
            <a:r>
              <a:rPr lang="en-US" altLang="en-US" sz="2800" dirty="0" smtClean="0"/>
              <a:t>Power, memory, processor performance</a:t>
            </a:r>
          </a:p>
          <a:p>
            <a:r>
              <a:rPr lang="en-US" altLang="en-US" sz="3600" dirty="0" smtClean="0"/>
              <a:t>Driving force behind IoT</a:t>
            </a:r>
          </a:p>
        </p:txBody>
      </p:sp>
      <p:sp>
        <p:nvSpPr>
          <p:cNvPr id="43012" name="Slide Number Placeholder 3"/>
          <p:cNvSpPr>
            <a:spLocks noGrp="1"/>
          </p:cNvSpPr>
          <p:nvPr>
            <p:ph type="sldNum" sz="quarter" idx="12"/>
          </p:nvPr>
        </p:nvSpPr>
        <p:spPr>
          <a:noFill/>
        </p:spPr>
        <p:txBody>
          <a:bodyPr/>
          <a:lstStyle/>
          <a:p>
            <a:fld id="{561D8B23-5E25-48D8-A9C6-81B6224E7CC5}" type="slidenum">
              <a:rPr lang="en-US" altLang="en-US" smtClean="0"/>
              <a:pPr/>
              <a:t>22</a:t>
            </a:fld>
            <a:endParaRPr lang="en-US" altLang="en-US" smtClean="0"/>
          </a:p>
        </p:txBody>
      </p:sp>
    </p:spTree>
    <p:extLst>
      <p:ext uri="{BB962C8B-B14F-4D97-AF65-F5344CB8AC3E}">
        <p14:creationId xmlns:p14="http://schemas.microsoft.com/office/powerpoint/2010/main" val="10874047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altLang="en-US" b="1" dirty="0" smtClean="0"/>
              <a:t>Network Interface</a:t>
            </a:r>
          </a:p>
        </p:txBody>
      </p:sp>
      <p:sp>
        <p:nvSpPr>
          <p:cNvPr id="44035" name="Content Placeholder 2"/>
          <p:cNvSpPr>
            <a:spLocks noGrp="1"/>
          </p:cNvSpPr>
          <p:nvPr>
            <p:ph idx="1"/>
          </p:nvPr>
        </p:nvSpPr>
        <p:spPr/>
        <p:txBody>
          <a:bodyPr/>
          <a:lstStyle/>
          <a:p>
            <a:r>
              <a:rPr lang="en-US" altLang="en-US" sz="3600" dirty="0" smtClean="0"/>
              <a:t>Two major functional components</a:t>
            </a:r>
          </a:p>
          <a:p>
            <a:pPr lvl="1"/>
            <a:r>
              <a:rPr lang="en-US" altLang="en-US" sz="3200" dirty="0" smtClean="0"/>
              <a:t>Baseband processing</a:t>
            </a:r>
          </a:p>
          <a:p>
            <a:pPr lvl="1"/>
            <a:r>
              <a:rPr lang="en-US" altLang="en-US" sz="3200" dirty="0" smtClean="0"/>
              <a:t>Modulator/Demodulator, amplifier, and filter</a:t>
            </a:r>
          </a:p>
          <a:p>
            <a:r>
              <a:rPr lang="en-US" altLang="en-US" sz="3600" dirty="0" smtClean="0"/>
              <a:t>An important network interface;</a:t>
            </a:r>
          </a:p>
          <a:p>
            <a:pPr lvl="1"/>
            <a:r>
              <a:rPr lang="en-US" altLang="en-US" sz="3200" dirty="0" smtClean="0"/>
              <a:t>5G wireless networks</a:t>
            </a:r>
          </a:p>
          <a:p>
            <a:pPr lvl="2"/>
            <a:r>
              <a:rPr lang="en-US" altLang="en-US" sz="2800" dirty="0" smtClean="0"/>
              <a:t>Active area of research and development</a:t>
            </a:r>
          </a:p>
        </p:txBody>
      </p:sp>
      <p:sp>
        <p:nvSpPr>
          <p:cNvPr id="44036" name="Slide Number Placeholder 3"/>
          <p:cNvSpPr>
            <a:spLocks noGrp="1"/>
          </p:cNvSpPr>
          <p:nvPr>
            <p:ph type="sldNum" sz="quarter" idx="12"/>
          </p:nvPr>
        </p:nvSpPr>
        <p:spPr>
          <a:noFill/>
        </p:spPr>
        <p:txBody>
          <a:bodyPr/>
          <a:lstStyle/>
          <a:p>
            <a:fld id="{5E389527-9565-481C-AC87-A833CB61D071}" type="slidenum">
              <a:rPr lang="en-US" altLang="en-US" smtClean="0"/>
              <a:pPr/>
              <a:t>23</a:t>
            </a:fld>
            <a:endParaRPr lang="en-US" altLang="en-US" smtClean="0"/>
          </a:p>
        </p:txBody>
      </p:sp>
    </p:spTree>
    <p:extLst>
      <p:ext uri="{BB962C8B-B14F-4D97-AF65-F5344CB8AC3E}">
        <p14:creationId xmlns:p14="http://schemas.microsoft.com/office/powerpoint/2010/main" val="3258368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457200" y="53975"/>
            <a:ext cx="8229600" cy="441325"/>
          </a:xfrm>
        </p:spPr>
        <p:txBody>
          <a:bodyPr/>
          <a:lstStyle/>
          <a:p>
            <a:r>
              <a:rPr lang="en-US" altLang="en-US" b="1" dirty="0" smtClean="0">
                <a:ea typeface="ＭＳ Ｐゴシック" panose="020B0600070205080204" pitchFamily="34" charset="-128"/>
              </a:rPr>
              <a:t>5G Mobile Wireless Networks</a:t>
            </a:r>
          </a:p>
        </p:txBody>
      </p:sp>
      <p:sp>
        <p:nvSpPr>
          <p:cNvPr id="45059" name="Content Placeholder 2"/>
          <p:cNvSpPr>
            <a:spLocks noGrp="1"/>
          </p:cNvSpPr>
          <p:nvPr>
            <p:ph idx="1"/>
          </p:nvPr>
        </p:nvSpPr>
        <p:spPr>
          <a:xfrm>
            <a:off x="152400" y="487363"/>
            <a:ext cx="8809038" cy="6361112"/>
          </a:xfrm>
        </p:spPr>
        <p:txBody>
          <a:bodyPr/>
          <a:lstStyle/>
          <a:p>
            <a:r>
              <a:rPr lang="en-US" altLang="en-US" sz="3600" dirty="0" smtClean="0">
                <a:ea typeface="ＭＳ Ｐゴシック" panose="020B0600070205080204" pitchFamily="34" charset="-128"/>
              </a:rPr>
              <a:t>Very high data rates</a:t>
            </a:r>
          </a:p>
          <a:p>
            <a:pPr lvl="1"/>
            <a:r>
              <a:rPr lang="en-US" altLang="en-US" sz="3200" dirty="0" smtClean="0">
                <a:ea typeface="ＭＳ Ｐゴシック" panose="020B0600070205080204" pitchFamily="34" charset="-128"/>
              </a:rPr>
              <a:t>Typically of Gbps order</a:t>
            </a:r>
          </a:p>
          <a:p>
            <a:pPr lvl="1"/>
            <a:r>
              <a:rPr lang="en-US" altLang="en-US" sz="3200" dirty="0" smtClean="0">
                <a:ea typeface="ＭＳ Ｐゴシック" panose="020B0600070205080204" pitchFamily="34" charset="-128"/>
              </a:rPr>
              <a:t>Extremely low latency</a:t>
            </a:r>
          </a:p>
          <a:p>
            <a:pPr lvl="1"/>
            <a:r>
              <a:rPr lang="en-US" altLang="en-US" sz="3200" dirty="0" smtClean="0">
                <a:ea typeface="ＭＳ Ｐゴシック" panose="020B0600070205080204" pitchFamily="34" charset="-128"/>
              </a:rPr>
              <a:t>Significant increase in base station capacity</a:t>
            </a:r>
          </a:p>
          <a:p>
            <a:r>
              <a:rPr lang="en-US" altLang="en-US" sz="3600" dirty="0" smtClean="0">
                <a:ea typeface="ＭＳ Ｐゴシック" panose="020B0600070205080204" pitchFamily="34" charset="-128"/>
              </a:rPr>
              <a:t>Driving forces for 5G include;</a:t>
            </a:r>
          </a:p>
          <a:p>
            <a:pPr lvl="1"/>
            <a:r>
              <a:rPr lang="en-US" altLang="en-US" sz="3200" dirty="0" smtClean="0">
                <a:ea typeface="ＭＳ Ｐゴシック" panose="020B0600070205080204" pitchFamily="34" charset="-128"/>
              </a:rPr>
              <a:t>Growth of smart devices</a:t>
            </a:r>
          </a:p>
          <a:p>
            <a:pPr lvl="1"/>
            <a:r>
              <a:rPr lang="en-US" altLang="en-US" sz="3200" dirty="0" smtClean="0">
                <a:ea typeface="ＭＳ Ｐゴシック" panose="020B0600070205080204" pitchFamily="34" charset="-128"/>
              </a:rPr>
              <a:t>Multimedia applications (increase revenue?)</a:t>
            </a:r>
          </a:p>
          <a:p>
            <a:pPr lvl="2"/>
            <a:r>
              <a:rPr lang="en-US" altLang="en-US" sz="2800" dirty="0" smtClean="0">
                <a:ea typeface="ＭＳ Ｐゴシック" panose="020B0600070205080204" pitchFamily="34" charset="-128"/>
              </a:rPr>
              <a:t>Video conferencing, streaming video, e-healthcare, online gaming</a:t>
            </a:r>
          </a:p>
          <a:p>
            <a:pPr lvl="1"/>
            <a:r>
              <a:rPr lang="en-US" altLang="en-US" sz="3200" dirty="0" smtClean="0">
                <a:ea typeface="ＭＳ Ｐゴシック" panose="020B0600070205080204" pitchFamily="34" charset="-128"/>
              </a:rPr>
              <a:t>Continued growth in wireless data demand</a:t>
            </a:r>
          </a:p>
          <a:p>
            <a:pPr lvl="1"/>
            <a:endParaRPr lang="en-US" altLang="en-US" sz="3200" dirty="0" smtClean="0">
              <a:ea typeface="ＭＳ Ｐゴシック" panose="020B0600070205080204" pitchFamily="34" charset="-128"/>
            </a:endParaRPr>
          </a:p>
        </p:txBody>
      </p:sp>
    </p:spTree>
    <p:extLst>
      <p:ext uri="{BB962C8B-B14F-4D97-AF65-F5344CB8AC3E}">
        <p14:creationId xmlns:p14="http://schemas.microsoft.com/office/powerpoint/2010/main" val="7624266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8229600" cy="655002"/>
          </a:xfrm>
        </p:spPr>
        <p:txBody>
          <a:bodyPr/>
          <a:lstStyle/>
          <a:p>
            <a:r>
              <a:rPr lang="en-US" b="1" dirty="0" smtClean="0"/>
              <a:t>Major Requirements of 5G</a:t>
            </a:r>
            <a:endParaRPr lang="en-US" b="1" dirty="0"/>
          </a:p>
        </p:txBody>
      </p:sp>
      <p:sp>
        <p:nvSpPr>
          <p:cNvPr id="3" name="Content Placeholder 2"/>
          <p:cNvSpPr>
            <a:spLocks noGrp="1"/>
          </p:cNvSpPr>
          <p:nvPr>
            <p:ph idx="1"/>
          </p:nvPr>
        </p:nvSpPr>
        <p:spPr>
          <a:xfrm>
            <a:off x="137160" y="777240"/>
            <a:ext cx="8869680" cy="5516880"/>
          </a:xfrm>
        </p:spPr>
        <p:txBody>
          <a:bodyPr/>
          <a:lstStyle/>
          <a:p>
            <a:r>
              <a:rPr lang="en-US" sz="3600" dirty="0" smtClean="0"/>
              <a:t>Data rates of 1 to 10 Gbps</a:t>
            </a:r>
          </a:p>
          <a:p>
            <a:pPr lvl="1"/>
            <a:r>
              <a:rPr lang="en-US" sz="3200" dirty="0" smtClean="0"/>
              <a:t>Almost ten times LTE</a:t>
            </a:r>
          </a:p>
          <a:p>
            <a:r>
              <a:rPr lang="en-US" sz="3600" dirty="0" smtClean="0"/>
              <a:t>Round-trip latency of 1 msec</a:t>
            </a:r>
          </a:p>
          <a:p>
            <a:pPr lvl="1"/>
            <a:r>
              <a:rPr lang="en-US" sz="3200" dirty="0" smtClean="0"/>
              <a:t>4G (LTE) has</a:t>
            </a:r>
            <a:r>
              <a:rPr lang="en-US" sz="3200" dirty="0"/>
              <a:t> </a:t>
            </a:r>
            <a:r>
              <a:rPr lang="en-US" sz="3200" dirty="0" smtClean="0"/>
              <a:t>10 msec round-trip latency</a:t>
            </a:r>
          </a:p>
          <a:p>
            <a:r>
              <a:rPr lang="en-US" sz="3600" dirty="0" smtClean="0"/>
              <a:t>Enormous number of connected devices</a:t>
            </a:r>
          </a:p>
          <a:p>
            <a:pPr lvl="1"/>
            <a:r>
              <a:rPr lang="en-US" sz="3200" dirty="0" smtClean="0"/>
              <a:t>Thousands of devices per cell</a:t>
            </a:r>
          </a:p>
          <a:p>
            <a:r>
              <a:rPr lang="en-US" sz="3600" dirty="0" smtClean="0"/>
              <a:t>Significant increase in availability &amp; coverage</a:t>
            </a:r>
          </a:p>
          <a:p>
            <a:pPr lvl="1"/>
            <a:r>
              <a:rPr lang="en-US" sz="3200" dirty="0" smtClean="0"/>
              <a:t>Available almost everywhere and at all times</a:t>
            </a:r>
          </a:p>
          <a:p>
            <a:r>
              <a:rPr lang="en-US" sz="3600" dirty="0" smtClean="0"/>
              <a:t>Reduction in energy by ≈ 90%</a:t>
            </a:r>
          </a:p>
        </p:txBody>
      </p:sp>
    </p:spTree>
    <p:extLst>
      <p:ext uri="{BB962C8B-B14F-4D97-AF65-F5344CB8AC3E}">
        <p14:creationId xmlns:p14="http://schemas.microsoft.com/office/powerpoint/2010/main" val="650187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7992"/>
            <a:ext cx="8229600" cy="608589"/>
          </a:xfrm>
        </p:spPr>
        <p:txBody>
          <a:bodyPr/>
          <a:lstStyle/>
          <a:p>
            <a:r>
              <a:rPr lang="en-US" b="1" dirty="0" smtClean="0"/>
              <a:t>Centralized Architecture; Cloud RAN</a:t>
            </a:r>
            <a:endParaRPr lang="en-US" b="1" dirty="0"/>
          </a:p>
        </p:txBody>
      </p:sp>
      <p:sp>
        <p:nvSpPr>
          <p:cNvPr id="3" name="Content Placeholder 2"/>
          <p:cNvSpPr>
            <a:spLocks noGrp="1"/>
          </p:cNvSpPr>
          <p:nvPr>
            <p:ph idx="1"/>
          </p:nvPr>
        </p:nvSpPr>
        <p:spPr>
          <a:xfrm>
            <a:off x="103909" y="723899"/>
            <a:ext cx="8946573" cy="5801592"/>
          </a:xfrm>
        </p:spPr>
        <p:txBody>
          <a:bodyPr/>
          <a:lstStyle/>
          <a:p>
            <a:r>
              <a:rPr lang="en-US" sz="3600" dirty="0" smtClean="0"/>
              <a:t>An important goal for 5G mobile networks;</a:t>
            </a:r>
          </a:p>
          <a:p>
            <a:pPr lvl="1"/>
            <a:r>
              <a:rPr lang="en-US" sz="3200" dirty="0" smtClean="0"/>
              <a:t>Significant increase in number of “base stations”</a:t>
            </a:r>
          </a:p>
          <a:p>
            <a:r>
              <a:rPr lang="en-US" sz="3600" dirty="0"/>
              <a:t>P</a:t>
            </a:r>
            <a:r>
              <a:rPr lang="en-US" sz="3600" dirty="0" smtClean="0"/>
              <a:t>hysical size of base station must be reduced</a:t>
            </a:r>
          </a:p>
          <a:p>
            <a:pPr lvl="1"/>
            <a:r>
              <a:rPr lang="en-US" sz="3200" dirty="0" smtClean="0"/>
              <a:t>Goal; base station becomes the size of a wireless access point (as in </a:t>
            </a:r>
            <a:r>
              <a:rPr lang="en-US" sz="3200" dirty="0" err="1" smtClean="0"/>
              <a:t>WiFi</a:t>
            </a:r>
            <a:r>
              <a:rPr lang="en-US" sz="3200" dirty="0" smtClean="0"/>
              <a:t> networks)</a:t>
            </a:r>
          </a:p>
          <a:p>
            <a:r>
              <a:rPr lang="en-US" sz="3600" dirty="0" smtClean="0"/>
              <a:t>Approach;</a:t>
            </a:r>
          </a:p>
          <a:p>
            <a:pPr lvl="1"/>
            <a:r>
              <a:rPr lang="en-US" sz="3200" dirty="0" smtClean="0"/>
              <a:t>Move the processing functions of a base station to the “cloud”</a:t>
            </a:r>
          </a:p>
          <a:p>
            <a:r>
              <a:rPr lang="en-US" sz="3600" dirty="0" smtClean="0"/>
              <a:t>Result;</a:t>
            </a:r>
            <a:r>
              <a:rPr lang="en-US" dirty="0"/>
              <a:t> </a:t>
            </a:r>
            <a:r>
              <a:rPr lang="en-US" sz="3600" dirty="0"/>
              <a:t>s</a:t>
            </a:r>
            <a:r>
              <a:rPr lang="en-US" sz="3600" dirty="0" smtClean="0"/>
              <a:t>mall cell deployment (dense wireless networks)</a:t>
            </a:r>
            <a:endParaRPr lang="en-US" sz="3600" dirty="0"/>
          </a:p>
        </p:txBody>
      </p:sp>
    </p:spTree>
    <p:extLst>
      <p:ext uri="{BB962C8B-B14F-4D97-AF65-F5344CB8AC3E}">
        <p14:creationId xmlns:p14="http://schemas.microsoft.com/office/powerpoint/2010/main" val="1309272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73661"/>
          </a:xfrm>
        </p:spPr>
        <p:txBody>
          <a:bodyPr/>
          <a:lstStyle/>
          <a:p>
            <a:r>
              <a:rPr lang="en-US" b="1" dirty="0" smtClean="0"/>
              <a:t>C-RAN Architecture</a:t>
            </a:r>
            <a:endParaRPr lang="en-US" b="1" dirty="0"/>
          </a:p>
        </p:txBody>
      </p:sp>
      <p:sp>
        <p:nvSpPr>
          <p:cNvPr id="4" name="Footer Placeholder 3"/>
          <p:cNvSpPr>
            <a:spLocks noGrp="1"/>
          </p:cNvSpPr>
          <p:nvPr>
            <p:ph type="ftr" sz="quarter" idx="12"/>
          </p:nvPr>
        </p:nvSpPr>
        <p:spPr>
          <a:xfrm>
            <a:off x="1444335" y="5870864"/>
            <a:ext cx="6338455" cy="706581"/>
          </a:xfrm>
        </p:spPr>
        <p:txBody>
          <a:bodyPr/>
          <a:lstStyle/>
          <a:p>
            <a:pPr>
              <a:defRPr/>
            </a:pPr>
            <a:r>
              <a:rPr lang="en-US" b="1" i="1" dirty="0">
                <a:solidFill>
                  <a:prstClr val="black"/>
                </a:solidFill>
                <a:latin typeface="Century Gothic"/>
              </a:rPr>
              <a:t>Next Generation 5G Wireless Networks: A Comprehensive Survey </a:t>
            </a:r>
            <a:r>
              <a:rPr lang="en-US" b="1" dirty="0">
                <a:solidFill>
                  <a:prstClr val="black"/>
                </a:solidFill>
                <a:latin typeface="Century Gothic"/>
              </a:rPr>
              <a:t>authored by </a:t>
            </a:r>
            <a:r>
              <a:rPr lang="en-US" b="1" dirty="0" err="1">
                <a:solidFill>
                  <a:prstClr val="black"/>
                </a:solidFill>
                <a:latin typeface="Century Gothic"/>
              </a:rPr>
              <a:t>Mamta</a:t>
            </a:r>
            <a:r>
              <a:rPr lang="en-US" b="1" dirty="0">
                <a:solidFill>
                  <a:prstClr val="black"/>
                </a:solidFill>
                <a:latin typeface="Century Gothic"/>
              </a:rPr>
              <a:t> </a:t>
            </a:r>
            <a:r>
              <a:rPr lang="en-US" b="1" dirty="0" err="1">
                <a:solidFill>
                  <a:prstClr val="black"/>
                </a:solidFill>
                <a:latin typeface="Century Gothic"/>
              </a:rPr>
              <a:t>Agiwal</a:t>
            </a:r>
            <a:r>
              <a:rPr lang="en-US" b="1" dirty="0">
                <a:solidFill>
                  <a:prstClr val="black"/>
                </a:solidFill>
                <a:latin typeface="Century Gothic"/>
              </a:rPr>
              <a:t>, et.al. </a:t>
            </a:r>
            <a:r>
              <a:rPr lang="en-US" b="1" dirty="0" smtClean="0">
                <a:solidFill>
                  <a:prstClr val="black"/>
                </a:solidFill>
                <a:latin typeface="Century Gothic"/>
              </a:rPr>
              <a:t>and published </a:t>
            </a:r>
            <a:r>
              <a:rPr lang="en-US" b="1" dirty="0">
                <a:solidFill>
                  <a:prstClr val="black"/>
                </a:solidFill>
                <a:latin typeface="Century Gothic"/>
              </a:rPr>
              <a:t>in </a:t>
            </a:r>
            <a:r>
              <a:rPr lang="en-US" b="1" i="1" dirty="0">
                <a:solidFill>
                  <a:prstClr val="black"/>
                </a:solidFill>
                <a:latin typeface="Century Gothic"/>
              </a:rPr>
              <a:t>IEEE Communications Surveys &amp; Tutorials </a:t>
            </a:r>
            <a:r>
              <a:rPr lang="en-US" b="1" dirty="0">
                <a:solidFill>
                  <a:prstClr val="black"/>
                </a:solidFill>
                <a:latin typeface="Century Gothic"/>
              </a:rPr>
              <a:t>Third Quarter 2016 (Vol. 18, No. 3).</a:t>
            </a:r>
            <a:endParaRPr lang="en-US" dirty="0"/>
          </a:p>
        </p:txBody>
      </p:sp>
      <p:pic>
        <p:nvPicPr>
          <p:cNvPr id="5" name="Content Placeholder 4"/>
          <p:cNvPicPr>
            <a:picLocks noGrp="1" noChangeAspect="1"/>
          </p:cNvPicPr>
          <p:nvPr>
            <p:ph idx="1"/>
          </p:nvPr>
        </p:nvPicPr>
        <p:blipFill>
          <a:blip r:embed="rId2"/>
          <a:stretch>
            <a:fillRect/>
          </a:stretch>
        </p:blipFill>
        <p:spPr>
          <a:xfrm>
            <a:off x="319489" y="925417"/>
            <a:ext cx="8626207" cy="5035493"/>
          </a:xfrm>
          <a:prstGeom prst="rect">
            <a:avLst/>
          </a:prstGeom>
        </p:spPr>
      </p:pic>
    </p:spTree>
    <p:extLst>
      <p:ext uri="{BB962C8B-B14F-4D97-AF65-F5344CB8AC3E}">
        <p14:creationId xmlns:p14="http://schemas.microsoft.com/office/powerpoint/2010/main" val="7906168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242888" y="152400"/>
            <a:ext cx="8572500" cy="511175"/>
          </a:xfrm>
        </p:spPr>
        <p:txBody>
          <a:bodyPr/>
          <a:lstStyle/>
          <a:p>
            <a:r>
              <a:rPr lang="en-US" altLang="en-US" b="1" smtClean="0">
                <a:ea typeface="ＭＳ Ｐゴシック" panose="020B0600070205080204" pitchFamily="34" charset="-128"/>
              </a:rPr>
              <a:t>Important 5G Applications</a:t>
            </a:r>
            <a:endParaRPr lang="en-US" altLang="en-US" sz="3600" b="1" smtClean="0">
              <a:ea typeface="ＭＳ Ｐゴシック" panose="020B0600070205080204" pitchFamily="34" charset="-128"/>
            </a:endParaRPr>
          </a:p>
        </p:txBody>
      </p:sp>
      <p:sp>
        <p:nvSpPr>
          <p:cNvPr id="48131" name="Content Placeholder 2"/>
          <p:cNvSpPr>
            <a:spLocks noGrp="1"/>
          </p:cNvSpPr>
          <p:nvPr>
            <p:ph idx="1"/>
          </p:nvPr>
        </p:nvSpPr>
        <p:spPr>
          <a:xfrm>
            <a:off x="242888" y="1230313"/>
            <a:ext cx="8729662" cy="4560887"/>
          </a:xfrm>
        </p:spPr>
        <p:txBody>
          <a:bodyPr/>
          <a:lstStyle/>
          <a:p>
            <a:r>
              <a:rPr lang="en-US" altLang="en-US" sz="3600" smtClean="0">
                <a:ea typeface="ＭＳ Ｐゴシック" panose="020B0600070205080204" pitchFamily="34" charset="-128"/>
              </a:rPr>
              <a:t>Device to Device (D2D) communications</a:t>
            </a:r>
          </a:p>
          <a:p>
            <a:r>
              <a:rPr lang="en-US" altLang="en-US" sz="3600" smtClean="0">
                <a:ea typeface="ＭＳ Ｐゴシック" panose="020B0600070205080204" pitchFamily="34" charset="-128"/>
              </a:rPr>
              <a:t>Machine to Machine (M2M)</a:t>
            </a:r>
          </a:p>
          <a:p>
            <a:r>
              <a:rPr lang="en-US" altLang="en-US" sz="3600" smtClean="0">
                <a:ea typeface="ＭＳ Ｐゴシック" panose="020B0600070205080204" pitchFamily="34" charset="-128"/>
              </a:rPr>
              <a:t>IoT</a:t>
            </a:r>
          </a:p>
          <a:p>
            <a:r>
              <a:rPr lang="en-US" altLang="en-US" sz="3600" smtClean="0">
                <a:ea typeface="ＭＳ Ｐゴシック" panose="020B0600070205080204" pitchFamily="34" charset="-128"/>
              </a:rPr>
              <a:t>Advanced Vehicular Communications (IoV)</a:t>
            </a:r>
          </a:p>
          <a:p>
            <a:r>
              <a:rPr lang="en-US" altLang="en-US" sz="3600" smtClean="0">
                <a:ea typeface="ＭＳ Ｐゴシック" panose="020B0600070205080204" pitchFamily="34" charset="-128"/>
              </a:rPr>
              <a:t>Healthcare</a:t>
            </a:r>
          </a:p>
        </p:txBody>
      </p:sp>
    </p:spTree>
    <p:extLst>
      <p:ext uri="{BB962C8B-B14F-4D97-AF65-F5344CB8AC3E}">
        <p14:creationId xmlns:p14="http://schemas.microsoft.com/office/powerpoint/2010/main" val="1890524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457200" y="131763"/>
            <a:ext cx="8229600" cy="411162"/>
          </a:xfrm>
        </p:spPr>
        <p:txBody>
          <a:bodyPr/>
          <a:lstStyle/>
          <a:p>
            <a:r>
              <a:rPr lang="en-US" altLang="en-US" b="1" smtClean="0">
                <a:ea typeface="ＭＳ Ｐゴシック" panose="020B0600070205080204" pitchFamily="34" charset="-128"/>
              </a:rPr>
              <a:t>Internet of Things (IoT)</a:t>
            </a:r>
          </a:p>
        </p:txBody>
      </p:sp>
      <p:sp>
        <p:nvSpPr>
          <p:cNvPr id="50179" name="Content Placeholder 2"/>
          <p:cNvSpPr>
            <a:spLocks noGrp="1"/>
          </p:cNvSpPr>
          <p:nvPr>
            <p:ph idx="1"/>
          </p:nvPr>
        </p:nvSpPr>
        <p:spPr>
          <a:xfrm>
            <a:off x="457200" y="776288"/>
            <a:ext cx="8229600" cy="5495925"/>
          </a:xfrm>
        </p:spPr>
        <p:txBody>
          <a:bodyPr/>
          <a:lstStyle/>
          <a:p>
            <a:r>
              <a:rPr lang="en-US" altLang="en-US" sz="3600" smtClean="0">
                <a:ea typeface="ＭＳ Ｐゴシック" panose="020B0600070205080204" pitchFamily="34" charset="-128"/>
              </a:rPr>
              <a:t>Cooperation between devices which are; </a:t>
            </a:r>
          </a:p>
          <a:p>
            <a:pPr lvl="1"/>
            <a:r>
              <a:rPr lang="en-US" altLang="en-US" sz="3200" smtClean="0">
                <a:ea typeface="ＭＳ Ｐゴシック" panose="020B0600070205080204" pitchFamily="34" charset="-128"/>
              </a:rPr>
              <a:t>Distributed</a:t>
            </a:r>
          </a:p>
          <a:p>
            <a:pPr lvl="1"/>
            <a:r>
              <a:rPr lang="en-US" altLang="en-US" sz="3200" smtClean="0">
                <a:ea typeface="ＭＳ Ｐゴシック" panose="020B0600070205080204" pitchFamily="34" charset="-128"/>
              </a:rPr>
              <a:t>Autonomously communicating</a:t>
            </a:r>
          </a:p>
          <a:p>
            <a:pPr lvl="1"/>
            <a:r>
              <a:rPr lang="en-US" altLang="en-US" sz="3200" smtClean="0">
                <a:ea typeface="ＭＳ Ｐゴシック" panose="020B0600070205080204" pitchFamily="34" charset="-128"/>
              </a:rPr>
              <a:t>Heterogeneous</a:t>
            </a:r>
          </a:p>
          <a:p>
            <a:r>
              <a:rPr lang="en-US" altLang="en-US" sz="3600" smtClean="0">
                <a:ea typeface="ＭＳ Ｐゴシック" panose="020B0600070205080204" pitchFamily="34" charset="-128"/>
              </a:rPr>
              <a:t>Key components;</a:t>
            </a:r>
          </a:p>
          <a:p>
            <a:pPr lvl="1"/>
            <a:r>
              <a:rPr lang="en-US" altLang="en-US" sz="3200" smtClean="0">
                <a:ea typeface="ＭＳ Ｐゴシック" panose="020B0600070205080204" pitchFamily="34" charset="-128"/>
              </a:rPr>
              <a:t>Sensor and Actuator</a:t>
            </a:r>
          </a:p>
          <a:p>
            <a:pPr lvl="1"/>
            <a:r>
              <a:rPr lang="en-US" altLang="en-US" sz="3200" smtClean="0">
                <a:ea typeface="ＭＳ Ｐゴシック" panose="020B0600070205080204" pitchFamily="34" charset="-128"/>
              </a:rPr>
              <a:t>5G wireless interface</a:t>
            </a:r>
          </a:p>
          <a:p>
            <a:pPr lvl="1"/>
            <a:r>
              <a:rPr lang="en-US" altLang="en-US" sz="3200" smtClean="0">
                <a:ea typeface="ＭＳ Ｐゴシック" panose="020B0600070205080204" pitchFamily="34" charset="-128"/>
              </a:rPr>
              <a:t>Processor (controller) for data analysis</a:t>
            </a:r>
          </a:p>
          <a:p>
            <a:pPr lvl="1"/>
            <a:r>
              <a:rPr lang="en-US" altLang="en-US" sz="3200" smtClean="0">
                <a:ea typeface="ＭＳ Ｐゴシック" panose="020B0600070205080204" pitchFamily="34" charset="-128"/>
              </a:rPr>
              <a:t>Data storage</a:t>
            </a:r>
          </a:p>
        </p:txBody>
      </p:sp>
    </p:spTree>
    <p:extLst>
      <p:ext uri="{BB962C8B-B14F-4D97-AF65-F5344CB8AC3E}">
        <p14:creationId xmlns:p14="http://schemas.microsoft.com/office/powerpoint/2010/main" val="41932254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152400" y="87602"/>
            <a:ext cx="8534400" cy="567026"/>
          </a:xfrm>
        </p:spPr>
        <p:txBody>
          <a:bodyPr/>
          <a:lstStyle/>
          <a:p>
            <a:r>
              <a:rPr lang="en-US" altLang="en-US" b="1" dirty="0" smtClean="0"/>
              <a:t>Overview; The Internet of Things</a:t>
            </a:r>
          </a:p>
        </p:txBody>
      </p:sp>
      <p:sp>
        <p:nvSpPr>
          <p:cNvPr id="34819" name="Content Placeholder 2"/>
          <p:cNvSpPr>
            <a:spLocks noGrp="1"/>
          </p:cNvSpPr>
          <p:nvPr>
            <p:ph idx="1"/>
          </p:nvPr>
        </p:nvSpPr>
        <p:spPr>
          <a:xfrm>
            <a:off x="304799" y="624105"/>
            <a:ext cx="8714509" cy="5959907"/>
          </a:xfrm>
        </p:spPr>
        <p:txBody>
          <a:bodyPr/>
          <a:lstStyle/>
          <a:p>
            <a:r>
              <a:rPr lang="en-US" altLang="en-US" sz="3600" dirty="0" smtClean="0"/>
              <a:t>The future of the Internet</a:t>
            </a:r>
          </a:p>
          <a:p>
            <a:pPr lvl="1"/>
            <a:r>
              <a:rPr lang="en-US" altLang="en-US" sz="3200" dirty="0" smtClean="0"/>
              <a:t>A significant increase in the interconnection of “devices” </a:t>
            </a:r>
          </a:p>
          <a:p>
            <a:pPr lvl="1"/>
            <a:r>
              <a:rPr lang="en-US" altLang="en-US" sz="3200" dirty="0" smtClean="0"/>
              <a:t>These devices will include sensors</a:t>
            </a:r>
          </a:p>
          <a:p>
            <a:r>
              <a:rPr lang="en-US" altLang="en-US" sz="3600" dirty="0" smtClean="0"/>
              <a:t>Impact</a:t>
            </a:r>
          </a:p>
          <a:p>
            <a:pPr lvl="1"/>
            <a:r>
              <a:rPr lang="en-US" altLang="en-US" sz="3200" dirty="0" smtClean="0"/>
              <a:t>New applications</a:t>
            </a:r>
          </a:p>
          <a:p>
            <a:pPr lvl="1"/>
            <a:r>
              <a:rPr lang="en-US" altLang="en-US" sz="3200" dirty="0" smtClean="0"/>
              <a:t>Gathering of data</a:t>
            </a:r>
          </a:p>
          <a:p>
            <a:pPr lvl="2"/>
            <a:r>
              <a:rPr lang="en-US" altLang="en-US" sz="2800" dirty="0" smtClean="0"/>
              <a:t>The world of “big data”</a:t>
            </a:r>
          </a:p>
          <a:p>
            <a:pPr lvl="1"/>
            <a:r>
              <a:rPr lang="en-US" altLang="en-US" sz="3200" dirty="0" smtClean="0"/>
              <a:t>New Internet architecture</a:t>
            </a:r>
          </a:p>
          <a:p>
            <a:r>
              <a:rPr lang="en-US" altLang="en-US" sz="3600" dirty="0" smtClean="0"/>
              <a:t>This new architecture is referred to as “IoT”</a:t>
            </a:r>
          </a:p>
          <a:p>
            <a:pPr lvl="2"/>
            <a:endParaRPr lang="en-US" altLang="en-US" dirty="0" smtClean="0"/>
          </a:p>
        </p:txBody>
      </p:sp>
      <p:sp>
        <p:nvSpPr>
          <p:cNvPr id="34820" name="Slide Number Placeholder 3"/>
          <p:cNvSpPr>
            <a:spLocks noGrp="1"/>
          </p:cNvSpPr>
          <p:nvPr>
            <p:ph type="sldNum" sz="quarter" idx="12"/>
          </p:nvPr>
        </p:nvSpPr>
        <p:spPr>
          <a:noFill/>
        </p:spPr>
        <p:txBody>
          <a:bodyPr/>
          <a:lstStyle/>
          <a:p>
            <a:fld id="{40F300B1-F6D8-41BB-9002-E5E0658CA6D2}" type="slidenum">
              <a:rPr lang="en-US" altLang="en-US" smtClean="0"/>
              <a:pPr/>
              <a:t>3</a:t>
            </a:fld>
            <a:endParaRPr lang="en-US" altLang="en-US" smtClean="0"/>
          </a:p>
        </p:txBody>
      </p:sp>
    </p:spTree>
    <p:extLst>
      <p:ext uri="{BB962C8B-B14F-4D97-AF65-F5344CB8AC3E}">
        <p14:creationId xmlns:p14="http://schemas.microsoft.com/office/powerpoint/2010/main" val="20089680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457200" y="384175"/>
            <a:ext cx="8229600" cy="611188"/>
          </a:xfrm>
        </p:spPr>
        <p:txBody>
          <a:bodyPr/>
          <a:lstStyle/>
          <a:p>
            <a:r>
              <a:rPr lang="en-US" altLang="en-US" b="1" smtClean="0">
                <a:ea typeface="ＭＳ Ｐゴシック" panose="020B0600070205080204" pitchFamily="34" charset="-128"/>
              </a:rPr>
              <a:t>IoT Applications</a:t>
            </a:r>
          </a:p>
        </p:txBody>
      </p:sp>
      <p:sp>
        <p:nvSpPr>
          <p:cNvPr id="51203" name="Content Placeholder 2"/>
          <p:cNvSpPr>
            <a:spLocks noGrp="1"/>
          </p:cNvSpPr>
          <p:nvPr>
            <p:ph idx="1"/>
          </p:nvPr>
        </p:nvSpPr>
        <p:spPr>
          <a:xfrm>
            <a:off x="157163" y="1138238"/>
            <a:ext cx="8815387" cy="5162550"/>
          </a:xfrm>
        </p:spPr>
        <p:txBody>
          <a:bodyPr/>
          <a:lstStyle/>
          <a:p>
            <a:r>
              <a:rPr lang="en-US" altLang="en-US" sz="3600" smtClean="0">
                <a:ea typeface="ＭＳ Ｐゴシック" panose="020B0600070205080204" pitchFamily="34" charset="-128"/>
              </a:rPr>
              <a:t>Smart Grids</a:t>
            </a:r>
          </a:p>
          <a:p>
            <a:r>
              <a:rPr lang="en-US" altLang="en-US" sz="3600" smtClean="0">
                <a:ea typeface="ＭＳ Ｐゴシック" panose="020B0600070205080204" pitchFamily="34" charset="-128"/>
              </a:rPr>
              <a:t>Smart Farming</a:t>
            </a:r>
          </a:p>
          <a:p>
            <a:r>
              <a:rPr lang="en-US" altLang="en-US" sz="3600" smtClean="0">
                <a:ea typeface="ＭＳ Ｐゴシック" panose="020B0600070205080204" pitchFamily="34" charset="-128"/>
              </a:rPr>
              <a:t>Smart Logistics</a:t>
            </a:r>
          </a:p>
          <a:p>
            <a:r>
              <a:rPr lang="en-US" altLang="en-US" sz="3600" smtClean="0">
                <a:ea typeface="ＭＳ Ｐゴシック" panose="020B0600070205080204" pitchFamily="34" charset="-128"/>
              </a:rPr>
              <a:t>Smart Industries, Homes, and Cities</a:t>
            </a:r>
          </a:p>
          <a:p>
            <a:r>
              <a:rPr lang="en-US" altLang="en-US" sz="3600" smtClean="0">
                <a:ea typeface="ＭＳ Ｐゴシック" panose="020B0600070205080204" pitchFamily="34" charset="-128"/>
              </a:rPr>
              <a:t>Smart Healthcare</a:t>
            </a:r>
          </a:p>
          <a:p>
            <a:r>
              <a:rPr lang="en-US" altLang="en-US" sz="3600" smtClean="0">
                <a:ea typeface="ＭＳ Ｐゴシック" panose="020B0600070205080204" pitchFamily="34" charset="-128"/>
              </a:rPr>
              <a:t>Smart Vehicles</a:t>
            </a:r>
          </a:p>
        </p:txBody>
      </p:sp>
    </p:spTree>
    <p:extLst>
      <p:ext uri="{BB962C8B-B14F-4D97-AF65-F5344CB8AC3E}">
        <p14:creationId xmlns:p14="http://schemas.microsoft.com/office/powerpoint/2010/main" val="29266805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457200" y="349250"/>
            <a:ext cx="8229600" cy="439738"/>
          </a:xfrm>
        </p:spPr>
        <p:txBody>
          <a:bodyPr/>
          <a:lstStyle/>
          <a:p>
            <a:r>
              <a:rPr lang="en-US" altLang="en-US" b="1" smtClean="0">
                <a:ea typeface="ＭＳ Ｐゴシック" panose="020B0600070205080204" pitchFamily="34" charset="-128"/>
              </a:rPr>
              <a:t>IoT</a:t>
            </a:r>
          </a:p>
        </p:txBody>
      </p:sp>
      <p:sp>
        <p:nvSpPr>
          <p:cNvPr id="52227" name="Content Placeholder 2"/>
          <p:cNvSpPr>
            <a:spLocks noGrp="1"/>
          </p:cNvSpPr>
          <p:nvPr>
            <p:ph idx="1"/>
          </p:nvPr>
        </p:nvSpPr>
        <p:spPr>
          <a:xfrm>
            <a:off x="457200" y="1031875"/>
            <a:ext cx="8229600" cy="4967288"/>
          </a:xfrm>
        </p:spPr>
        <p:txBody>
          <a:bodyPr/>
          <a:lstStyle/>
          <a:p>
            <a:r>
              <a:rPr lang="en-US" altLang="en-US" sz="3600" smtClean="0">
                <a:ea typeface="ＭＳ Ｐゴシック" panose="020B0600070205080204" pitchFamily="34" charset="-128"/>
              </a:rPr>
              <a:t>Integration of IoT with the “cloud” for;</a:t>
            </a:r>
          </a:p>
          <a:p>
            <a:pPr lvl="1"/>
            <a:r>
              <a:rPr lang="en-US" altLang="en-US" sz="3200" smtClean="0">
                <a:ea typeface="ＭＳ Ｐゴシック" panose="020B0600070205080204" pitchFamily="34" charset="-128"/>
              </a:rPr>
              <a:t>Storage and data analysis</a:t>
            </a:r>
          </a:p>
          <a:p>
            <a:r>
              <a:rPr lang="en-US" altLang="en-US" sz="3600" smtClean="0">
                <a:ea typeface="ＭＳ Ｐゴシック" panose="020B0600070205080204" pitchFamily="34" charset="-128"/>
              </a:rPr>
              <a:t>IoT architecture</a:t>
            </a:r>
          </a:p>
          <a:p>
            <a:pPr lvl="1"/>
            <a:r>
              <a:rPr lang="en-US" altLang="en-US" sz="3200" smtClean="0">
                <a:ea typeface="ＭＳ Ｐゴシック" panose="020B0600070205080204" pitchFamily="34" charset="-128"/>
              </a:rPr>
              <a:t>Sensors and actuators connect to 5G wireless network</a:t>
            </a:r>
          </a:p>
          <a:p>
            <a:pPr lvl="1"/>
            <a:r>
              <a:rPr lang="en-US" altLang="en-US" sz="3200" smtClean="0">
                <a:ea typeface="ＭＳ Ｐゴシック" panose="020B0600070205080204" pitchFamily="34" charset="-128"/>
              </a:rPr>
              <a:t>Storage and data analysis is implemented as a network service (“cloud storage”, “cloud computing”)</a:t>
            </a:r>
          </a:p>
        </p:txBody>
      </p:sp>
    </p:spTree>
    <p:extLst>
      <p:ext uri="{BB962C8B-B14F-4D97-AF65-F5344CB8AC3E}">
        <p14:creationId xmlns:p14="http://schemas.microsoft.com/office/powerpoint/2010/main" val="306002692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5"/>
          <p:cNvSpPr>
            <a:spLocks noGrp="1"/>
          </p:cNvSpPr>
          <p:nvPr>
            <p:ph type="sldNum" sz="quarter" idx="12"/>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87B54AD-E993-49E8-AB62-596C80D82A77}" type="slidenum">
              <a:rPr lang="en-US" altLang="en-US" smtClean="0"/>
              <a:pPr/>
              <a:t>32</a:t>
            </a:fld>
            <a:endParaRPr lang="en-US" altLang="en-US" smtClean="0"/>
          </a:p>
        </p:txBody>
      </p:sp>
      <p:sp>
        <p:nvSpPr>
          <p:cNvPr id="33795" name="Rectangle 2"/>
          <p:cNvSpPr>
            <a:spLocks noGrp="1" noChangeArrowheads="1"/>
          </p:cNvSpPr>
          <p:nvPr>
            <p:ph type="title"/>
          </p:nvPr>
        </p:nvSpPr>
        <p:spPr>
          <a:xfrm>
            <a:off x="457200" y="266699"/>
            <a:ext cx="8229600" cy="616527"/>
          </a:xfrm>
        </p:spPr>
        <p:txBody>
          <a:bodyPr/>
          <a:lstStyle/>
          <a:p>
            <a:pPr eaLnBrk="1" hangingPunct="1"/>
            <a:r>
              <a:rPr lang="en-US" altLang="en-US" b="1" dirty="0" smtClean="0"/>
              <a:t>Summary</a:t>
            </a:r>
          </a:p>
        </p:txBody>
      </p:sp>
      <p:sp>
        <p:nvSpPr>
          <p:cNvPr id="33796" name="Rectangle 3"/>
          <p:cNvSpPr>
            <a:spLocks noGrp="1" noChangeArrowheads="1"/>
          </p:cNvSpPr>
          <p:nvPr>
            <p:ph type="body" idx="1"/>
          </p:nvPr>
        </p:nvSpPr>
        <p:spPr>
          <a:xfrm>
            <a:off x="190500" y="1059872"/>
            <a:ext cx="8763000" cy="5112328"/>
          </a:xfrm>
        </p:spPr>
        <p:txBody>
          <a:bodyPr/>
          <a:lstStyle/>
          <a:p>
            <a:pPr eaLnBrk="1" hangingPunct="1"/>
            <a:r>
              <a:rPr lang="en-US" altLang="en-US" sz="3600" dirty="0" smtClean="0"/>
              <a:t>Internet of Things</a:t>
            </a:r>
          </a:p>
          <a:p>
            <a:pPr lvl="1" eaLnBrk="1" hangingPunct="1"/>
            <a:r>
              <a:rPr lang="en-US" altLang="en-US" sz="3200" dirty="0" smtClean="0"/>
              <a:t>Overview</a:t>
            </a:r>
          </a:p>
          <a:p>
            <a:pPr lvl="1" eaLnBrk="1" hangingPunct="1"/>
            <a:r>
              <a:rPr lang="en-US" altLang="en-US" sz="3200" dirty="0" smtClean="0"/>
              <a:t>Definition</a:t>
            </a:r>
          </a:p>
          <a:p>
            <a:pPr lvl="1" eaLnBrk="1" hangingPunct="1"/>
            <a:r>
              <a:rPr lang="en-US" altLang="en-US" sz="3200" dirty="0" smtClean="0"/>
              <a:t>Applications</a:t>
            </a:r>
          </a:p>
          <a:p>
            <a:pPr eaLnBrk="1" hangingPunct="1"/>
            <a:r>
              <a:rPr lang="en-US" altLang="en-US" sz="3600" dirty="0" smtClean="0"/>
              <a:t>Role of sensors and actuators</a:t>
            </a:r>
          </a:p>
          <a:p>
            <a:pPr eaLnBrk="1" hangingPunct="1"/>
            <a:r>
              <a:rPr lang="en-US" altLang="en-US" sz="3600" dirty="0" smtClean="0"/>
              <a:t>Embedded systems</a:t>
            </a:r>
          </a:p>
          <a:p>
            <a:pPr lvl="1" eaLnBrk="1" hangingPunct="1"/>
            <a:r>
              <a:rPr lang="en-US" altLang="en-US" sz="3200" dirty="0" smtClean="0"/>
              <a:t>With network access</a:t>
            </a:r>
          </a:p>
          <a:p>
            <a:pPr eaLnBrk="1" hangingPunct="1"/>
            <a:r>
              <a:rPr lang="en-US" altLang="en-US" sz="3600" dirty="0" smtClean="0"/>
              <a:t>Role of 5G mobile wireless networks</a:t>
            </a:r>
          </a:p>
        </p:txBody>
      </p:sp>
    </p:spTree>
    <p:extLst>
      <p:ext uri="{BB962C8B-B14F-4D97-AF65-F5344CB8AC3E}">
        <p14:creationId xmlns:p14="http://schemas.microsoft.com/office/powerpoint/2010/main" val="6806710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457200" y="79014"/>
            <a:ext cx="8229600" cy="650153"/>
          </a:xfrm>
        </p:spPr>
        <p:txBody>
          <a:bodyPr/>
          <a:lstStyle/>
          <a:p>
            <a:r>
              <a:rPr lang="en-US" altLang="en-US" b="1" dirty="0" smtClean="0"/>
              <a:t>IoT</a:t>
            </a:r>
          </a:p>
        </p:txBody>
      </p:sp>
      <p:sp>
        <p:nvSpPr>
          <p:cNvPr id="35843" name="Content Placeholder 2"/>
          <p:cNvSpPr>
            <a:spLocks noGrp="1"/>
          </p:cNvSpPr>
          <p:nvPr>
            <p:ph idx="1"/>
          </p:nvPr>
        </p:nvSpPr>
        <p:spPr>
          <a:xfrm>
            <a:off x="481013" y="654626"/>
            <a:ext cx="8229600" cy="5902037"/>
          </a:xfrm>
        </p:spPr>
        <p:txBody>
          <a:bodyPr/>
          <a:lstStyle/>
          <a:p>
            <a:r>
              <a:rPr lang="en-US" altLang="en-US" sz="3600" dirty="0" smtClean="0"/>
              <a:t>Technology development in a number of important areas including</a:t>
            </a:r>
          </a:p>
          <a:p>
            <a:pPr lvl="1"/>
            <a:r>
              <a:rPr lang="en-US" altLang="en-US" sz="3200" dirty="0" smtClean="0"/>
              <a:t>Sensors</a:t>
            </a:r>
          </a:p>
          <a:p>
            <a:pPr lvl="2"/>
            <a:r>
              <a:rPr lang="en-US" altLang="en-US" sz="2800" dirty="0" smtClean="0"/>
              <a:t>Healthcare</a:t>
            </a:r>
          </a:p>
          <a:p>
            <a:pPr lvl="2"/>
            <a:r>
              <a:rPr lang="en-US" altLang="en-US" sz="2800" dirty="0" smtClean="0"/>
              <a:t>Transportation</a:t>
            </a:r>
          </a:p>
          <a:p>
            <a:pPr lvl="2"/>
            <a:r>
              <a:rPr lang="en-US" altLang="en-US" sz="2800" dirty="0" smtClean="0"/>
              <a:t>Inventory control</a:t>
            </a:r>
          </a:p>
          <a:p>
            <a:pPr lvl="1"/>
            <a:r>
              <a:rPr lang="en-US" altLang="en-US" sz="3600" dirty="0" smtClean="0"/>
              <a:t>Low-power operation of devices and networks</a:t>
            </a:r>
          </a:p>
          <a:p>
            <a:r>
              <a:rPr lang="en-US" altLang="en-US" sz="3600" dirty="0" smtClean="0"/>
              <a:t>Concerns include;</a:t>
            </a:r>
          </a:p>
          <a:p>
            <a:pPr lvl="1"/>
            <a:r>
              <a:rPr lang="en-US" altLang="en-US" sz="3200" dirty="0" smtClean="0"/>
              <a:t>Security and privacy</a:t>
            </a:r>
          </a:p>
          <a:p>
            <a:pPr lvl="2"/>
            <a:endParaRPr lang="en-US" altLang="en-US" dirty="0" smtClean="0"/>
          </a:p>
        </p:txBody>
      </p:sp>
      <p:sp>
        <p:nvSpPr>
          <p:cNvPr id="35844" name="Slide Number Placeholder 3"/>
          <p:cNvSpPr>
            <a:spLocks noGrp="1"/>
          </p:cNvSpPr>
          <p:nvPr>
            <p:ph type="sldNum" sz="quarter" idx="12"/>
          </p:nvPr>
        </p:nvSpPr>
        <p:spPr>
          <a:noFill/>
        </p:spPr>
        <p:txBody>
          <a:bodyPr/>
          <a:lstStyle/>
          <a:p>
            <a:fld id="{0DEE5E2A-80D8-422D-B944-C5A236150A71}" type="slidenum">
              <a:rPr lang="en-US" altLang="en-US" smtClean="0"/>
              <a:pPr/>
              <a:t>4</a:t>
            </a:fld>
            <a:endParaRPr lang="en-US" altLang="en-US" smtClean="0"/>
          </a:p>
        </p:txBody>
      </p:sp>
    </p:spTree>
    <p:extLst>
      <p:ext uri="{BB962C8B-B14F-4D97-AF65-F5344CB8AC3E}">
        <p14:creationId xmlns:p14="http://schemas.microsoft.com/office/powerpoint/2010/main" val="13861006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57200" y="87601"/>
            <a:ext cx="8229600" cy="501362"/>
          </a:xfrm>
        </p:spPr>
        <p:txBody>
          <a:bodyPr/>
          <a:lstStyle/>
          <a:p>
            <a:r>
              <a:rPr lang="en-US" altLang="en-US" b="1" dirty="0" smtClean="0"/>
              <a:t>IoT (cont.)</a:t>
            </a:r>
          </a:p>
        </p:txBody>
      </p:sp>
      <p:sp>
        <p:nvSpPr>
          <p:cNvPr id="36867" name="Content Placeholder 2"/>
          <p:cNvSpPr>
            <a:spLocks noGrp="1"/>
          </p:cNvSpPr>
          <p:nvPr>
            <p:ph idx="1"/>
          </p:nvPr>
        </p:nvSpPr>
        <p:spPr>
          <a:xfrm>
            <a:off x="457200" y="588963"/>
            <a:ext cx="8229600" cy="5967701"/>
          </a:xfrm>
        </p:spPr>
        <p:txBody>
          <a:bodyPr/>
          <a:lstStyle/>
          <a:p>
            <a:r>
              <a:rPr lang="en-US" altLang="en-US" sz="3600" dirty="0" smtClean="0"/>
              <a:t>A global infrastructure</a:t>
            </a:r>
          </a:p>
          <a:p>
            <a:r>
              <a:rPr lang="en-US" altLang="en-US" sz="3600" dirty="0" smtClean="0"/>
              <a:t>“Things” or “Devices” may include the following capabilities;</a:t>
            </a:r>
          </a:p>
          <a:p>
            <a:pPr lvl="1"/>
            <a:r>
              <a:rPr lang="en-US" altLang="en-US" sz="3200" dirty="0" smtClean="0"/>
              <a:t>Sensing</a:t>
            </a:r>
          </a:p>
          <a:p>
            <a:pPr lvl="1"/>
            <a:r>
              <a:rPr lang="en-US" altLang="en-US" sz="3200" dirty="0" smtClean="0"/>
              <a:t>Actuation</a:t>
            </a:r>
          </a:p>
          <a:p>
            <a:pPr lvl="1"/>
            <a:r>
              <a:rPr lang="en-US" altLang="en-US" sz="3200" dirty="0" smtClean="0"/>
              <a:t>Data capture</a:t>
            </a:r>
          </a:p>
          <a:p>
            <a:pPr lvl="1"/>
            <a:r>
              <a:rPr lang="en-US" altLang="en-US" sz="3200" dirty="0" smtClean="0"/>
              <a:t>Data storage</a:t>
            </a:r>
          </a:p>
          <a:p>
            <a:pPr lvl="1"/>
            <a:r>
              <a:rPr lang="en-US" altLang="en-US" sz="3200" dirty="0" smtClean="0"/>
              <a:t>Data processing</a:t>
            </a:r>
          </a:p>
          <a:p>
            <a:r>
              <a:rPr lang="en-US" altLang="en-US" sz="3600" dirty="0" smtClean="0"/>
              <a:t>Communication can now be;</a:t>
            </a:r>
          </a:p>
          <a:p>
            <a:pPr lvl="1"/>
            <a:r>
              <a:rPr lang="en-US" altLang="en-US" sz="3200" dirty="0" smtClean="0"/>
              <a:t>Directly between devices</a:t>
            </a:r>
          </a:p>
          <a:p>
            <a:pPr lvl="1"/>
            <a:endParaRPr lang="en-US" altLang="en-US" dirty="0" smtClean="0"/>
          </a:p>
        </p:txBody>
      </p:sp>
      <p:sp>
        <p:nvSpPr>
          <p:cNvPr id="36868" name="Slide Number Placeholder 3"/>
          <p:cNvSpPr>
            <a:spLocks noGrp="1"/>
          </p:cNvSpPr>
          <p:nvPr>
            <p:ph type="sldNum" sz="quarter" idx="12"/>
          </p:nvPr>
        </p:nvSpPr>
        <p:spPr>
          <a:noFill/>
        </p:spPr>
        <p:txBody>
          <a:bodyPr/>
          <a:lstStyle/>
          <a:p>
            <a:fld id="{BEEB4FCF-B192-46E2-9590-EDBAEF617812}" type="slidenum">
              <a:rPr lang="en-US" altLang="en-US" smtClean="0"/>
              <a:pPr/>
              <a:t>5</a:t>
            </a:fld>
            <a:endParaRPr lang="en-US" altLang="en-US" smtClean="0"/>
          </a:p>
        </p:txBody>
      </p:sp>
    </p:spTree>
    <p:extLst>
      <p:ext uri="{BB962C8B-B14F-4D97-AF65-F5344CB8AC3E}">
        <p14:creationId xmlns:p14="http://schemas.microsoft.com/office/powerpoint/2010/main" val="21270287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Text Box 2"/>
          <p:cNvSpPr txBox="1">
            <a:spLocks noChangeArrowheads="1"/>
          </p:cNvSpPr>
          <p:nvPr/>
        </p:nvSpPr>
        <p:spPr bwMode="auto">
          <a:xfrm>
            <a:off x="147638" y="145473"/>
            <a:ext cx="8991600" cy="738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05" tIns="45192" rIns="90405" bIns="45192">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4400" b="1" dirty="0">
                <a:solidFill>
                  <a:srgbClr val="000099"/>
                </a:solidFill>
                <a:latin typeface="Times New Roman" panose="02020603050405020304" pitchFamily="18" charset="0"/>
              </a:rPr>
              <a:t>Internet of Things (IoT)</a:t>
            </a:r>
          </a:p>
          <a:p>
            <a:pPr>
              <a:spcBef>
                <a:spcPct val="0"/>
              </a:spcBef>
              <a:buFontTx/>
              <a:buNone/>
            </a:pPr>
            <a:endParaRPr lang="en-US" altLang="en-US" sz="2000" b="1" dirty="0">
              <a:solidFill>
                <a:srgbClr val="000099"/>
              </a:solidFill>
              <a:latin typeface="Times New Roman" panose="02020603050405020304" pitchFamily="18" charset="0"/>
            </a:endParaRPr>
          </a:p>
          <a:p>
            <a:pPr>
              <a:spcBef>
                <a:spcPct val="0"/>
              </a:spcBef>
              <a:buFontTx/>
              <a:buNone/>
            </a:pPr>
            <a:r>
              <a:rPr lang="en-US" altLang="en-US" sz="2000" b="1" dirty="0">
                <a:solidFill>
                  <a:srgbClr val="000099"/>
                </a:solidFill>
                <a:latin typeface="Times New Roman" panose="02020603050405020304" pitchFamily="18" charset="0"/>
              </a:rPr>
              <a:t>The term was first proposed by Kevin Ashton, a British technologist, in 1999, when he was Executive Director at MIT’s Auto-ID Center, an RFID research consortium</a:t>
            </a:r>
          </a:p>
          <a:p>
            <a:pPr>
              <a:spcBef>
                <a:spcPct val="0"/>
              </a:spcBef>
              <a:buFontTx/>
              <a:buNone/>
            </a:pPr>
            <a:r>
              <a:rPr lang="en-US" altLang="en-US" sz="2000" b="1" dirty="0">
                <a:solidFill>
                  <a:srgbClr val="000099"/>
                </a:solidFill>
                <a:latin typeface="Times New Roman" panose="02020603050405020304" pitchFamily="18" charset="0"/>
              </a:rPr>
              <a:t>The IoT connects devices such as every day consumer objects and industrial equipment onto the network, enabling information gathering and management of data generated by these devices in order to increase efficiency, enable new services, or achieve other health, safety, or environmental benefits.</a:t>
            </a:r>
          </a:p>
          <a:p>
            <a:pPr>
              <a:spcBef>
                <a:spcPct val="0"/>
              </a:spcBef>
              <a:buFontTx/>
              <a:buNone/>
            </a:pPr>
            <a:r>
              <a:rPr lang="en-US" altLang="en-US" sz="2000" b="1" dirty="0">
                <a:solidFill>
                  <a:srgbClr val="000099"/>
                </a:solidFill>
                <a:latin typeface="Times New Roman" panose="02020603050405020304" pitchFamily="18" charset="0"/>
              </a:rPr>
              <a:t>                                                           </a:t>
            </a:r>
          </a:p>
          <a:p>
            <a:pPr algn="ctr">
              <a:spcBef>
                <a:spcPct val="0"/>
              </a:spcBef>
              <a:buFontTx/>
              <a:buNone/>
            </a:pPr>
            <a:endParaRPr lang="en-US" altLang="en-US" sz="2800" dirty="0">
              <a:solidFill>
                <a:srgbClr val="000099"/>
              </a:solidFill>
              <a:latin typeface="Times New Roman" panose="02020603050405020304" pitchFamily="18" charset="0"/>
            </a:endParaRPr>
          </a:p>
          <a:p>
            <a:pPr algn="ctr">
              <a:spcBef>
                <a:spcPct val="0"/>
              </a:spcBef>
              <a:buFontTx/>
              <a:buNone/>
            </a:pPr>
            <a:r>
              <a:rPr lang="en-US" altLang="en-US" sz="2800" b="1" dirty="0">
                <a:solidFill>
                  <a:srgbClr val="000099"/>
                </a:solidFill>
                <a:latin typeface="Times New Roman" panose="02020603050405020304" pitchFamily="18" charset="0"/>
              </a:rPr>
              <a:t>Billions of “things” such as sensors/RFID, mobility </a:t>
            </a:r>
          </a:p>
          <a:p>
            <a:pPr algn="ctr">
              <a:spcBef>
                <a:spcPct val="0"/>
              </a:spcBef>
              <a:buFontTx/>
              <a:buNone/>
            </a:pPr>
            <a:r>
              <a:rPr lang="en-US" altLang="en-US" sz="2800" b="1" dirty="0">
                <a:solidFill>
                  <a:srgbClr val="000099"/>
                </a:solidFill>
                <a:latin typeface="Times New Roman" panose="02020603050405020304" pitchFamily="18" charset="0"/>
              </a:rPr>
              <a:t>   devices &amp; smart phones are generating mountains of</a:t>
            </a:r>
          </a:p>
          <a:p>
            <a:pPr>
              <a:spcBef>
                <a:spcPct val="0"/>
              </a:spcBef>
              <a:buFontTx/>
              <a:buNone/>
            </a:pPr>
            <a:r>
              <a:rPr lang="en-US" altLang="en-US" sz="2800" b="1" dirty="0">
                <a:solidFill>
                  <a:srgbClr val="000099"/>
                </a:solidFill>
                <a:latin typeface="Times New Roman" panose="02020603050405020304" pitchFamily="18" charset="0"/>
              </a:rPr>
              <a:t>      data on all aspects of the human life: health,    </a:t>
            </a:r>
          </a:p>
          <a:p>
            <a:pPr>
              <a:spcBef>
                <a:spcPct val="0"/>
              </a:spcBef>
              <a:buFontTx/>
              <a:buNone/>
            </a:pPr>
            <a:r>
              <a:rPr lang="en-US" altLang="en-US" sz="2800" b="1" dirty="0">
                <a:solidFill>
                  <a:srgbClr val="000099"/>
                </a:solidFill>
                <a:latin typeface="Times New Roman" panose="02020603050405020304" pitchFamily="18" charset="0"/>
              </a:rPr>
              <a:t>      environment, transportations, security, shopping, </a:t>
            </a:r>
          </a:p>
          <a:p>
            <a:pPr>
              <a:spcBef>
                <a:spcPct val="0"/>
              </a:spcBef>
              <a:buFontTx/>
              <a:buNone/>
            </a:pPr>
            <a:r>
              <a:rPr lang="en-US" altLang="en-US" sz="2800" b="1" dirty="0">
                <a:solidFill>
                  <a:srgbClr val="000099"/>
                </a:solidFill>
                <a:latin typeface="Times New Roman" panose="02020603050405020304" pitchFamily="18" charset="0"/>
              </a:rPr>
              <a:t>      marketing, smart cities, smart grids, smart homes, etc.</a:t>
            </a:r>
          </a:p>
          <a:p>
            <a:pPr>
              <a:spcBef>
                <a:spcPct val="0"/>
              </a:spcBef>
              <a:buFontTx/>
              <a:buNone/>
            </a:pPr>
            <a:endParaRPr lang="en-US" altLang="en-US" sz="2800" b="1" dirty="0">
              <a:solidFill>
                <a:srgbClr val="000099"/>
              </a:solidFill>
              <a:latin typeface="Times New Roman" panose="02020603050405020304" pitchFamily="18" charset="0"/>
            </a:endParaRPr>
          </a:p>
          <a:p>
            <a:pPr>
              <a:spcBef>
                <a:spcPct val="0"/>
              </a:spcBef>
              <a:buFontTx/>
              <a:buNone/>
            </a:pPr>
            <a:r>
              <a:rPr lang="en-US" altLang="en-US" sz="2800" b="1" dirty="0">
                <a:solidFill>
                  <a:srgbClr val="000099"/>
                </a:solidFill>
                <a:latin typeface="Times New Roman" panose="02020603050405020304" pitchFamily="18" charset="0"/>
              </a:rPr>
              <a:t>     </a:t>
            </a:r>
            <a:endParaRPr lang="en-US" altLang="en-US" sz="4000" b="1" dirty="0">
              <a:solidFill>
                <a:srgbClr val="000099"/>
              </a:solidFill>
              <a:latin typeface="Times New Roman" panose="02020603050405020304" pitchFamily="18" charset="0"/>
            </a:endParaRPr>
          </a:p>
          <a:p>
            <a:pPr>
              <a:spcBef>
                <a:spcPct val="0"/>
              </a:spcBef>
              <a:buFontTx/>
              <a:buNone/>
            </a:pPr>
            <a:endParaRPr lang="en-US" altLang="en-US" sz="1000" b="1" dirty="0">
              <a:solidFill>
                <a:srgbClr val="000000"/>
              </a:solidFill>
              <a:latin typeface="Times New Roman" panose="02020603050405020304" pitchFamily="18" charset="0"/>
            </a:endParaRPr>
          </a:p>
          <a:p>
            <a:pPr>
              <a:spcBef>
                <a:spcPct val="0"/>
              </a:spcBef>
              <a:buFontTx/>
              <a:buNone/>
            </a:pPr>
            <a:endParaRPr lang="en-US" altLang="en-US" sz="2000" b="1" dirty="0">
              <a:solidFill>
                <a:srgbClr val="000000"/>
              </a:solidFill>
              <a:latin typeface="Times New Roman" panose="02020603050405020304" pitchFamily="18" charset="0"/>
            </a:endParaRPr>
          </a:p>
        </p:txBody>
      </p:sp>
      <p:sp>
        <p:nvSpPr>
          <p:cNvPr id="301061"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30250" indent="-2794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27125" indent="-222250">
              <a:spcBef>
                <a:spcPct val="20000"/>
              </a:spcBef>
              <a:buFont typeface="Arial" panose="020B0604020202020204" pitchFamily="34" charset="0"/>
              <a:buChar char="•"/>
              <a:defRPr sz="2400">
                <a:solidFill>
                  <a:schemeClr val="tx1"/>
                </a:solidFill>
                <a:latin typeface="Calibri" panose="020F0502020204030204" pitchFamily="34" charset="0"/>
              </a:defRPr>
            </a:lvl3pPr>
            <a:lvl4pPr marL="1579563" indent="-22225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30413" indent="-222250">
              <a:spcBef>
                <a:spcPct val="20000"/>
              </a:spcBef>
              <a:buFont typeface="Arial" panose="020B0604020202020204" pitchFamily="34" charset="0"/>
              <a:buChar char="»"/>
              <a:defRPr sz="2000">
                <a:solidFill>
                  <a:schemeClr val="tx1"/>
                </a:solidFill>
                <a:latin typeface="Calibri" panose="020F0502020204030204" pitchFamily="34" charset="0"/>
              </a:defRPr>
            </a:lvl5pPr>
            <a:lvl6pPr marL="2487613" indent="-22225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44813" indent="-22225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02013" indent="-22225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59213" indent="-22225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79DE50A-1963-4687-A38A-67285A6E3AD3}" type="slidenum">
              <a:rPr lang="en-US" altLang="en-US" sz="1200" smtClean="0">
                <a:solidFill>
                  <a:srgbClr val="898989"/>
                </a:solidFill>
                <a:latin typeface="Arial" panose="020B0604020202020204" pitchFamily="34" charset="0"/>
              </a:rPr>
              <a:pPr>
                <a:spcBef>
                  <a:spcPct val="0"/>
                </a:spcBef>
                <a:buFontTx/>
                <a:buNone/>
              </a:pPr>
              <a:t>6</a:t>
            </a:fld>
            <a:endParaRPr lang="en-US" altLang="en-US" sz="1200" smtClean="0">
              <a:solidFill>
                <a:srgbClr val="898989"/>
              </a:solidFill>
              <a:latin typeface="Arial" panose="020B0604020202020204" pitchFamily="34" charset="0"/>
            </a:endParaRPr>
          </a:p>
        </p:txBody>
      </p:sp>
      <p:sp>
        <p:nvSpPr>
          <p:cNvPr id="2" name="Down Arrow 1">
            <a:extLst>
              <a:ext uri="{FF2B5EF4-FFF2-40B4-BE49-F238E27FC236}"/>
            </a:extLst>
          </p:cNvPr>
          <p:cNvSpPr/>
          <p:nvPr/>
        </p:nvSpPr>
        <p:spPr>
          <a:xfrm>
            <a:off x="3962400" y="3311236"/>
            <a:ext cx="484188"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Tree>
    <p:extLst>
      <p:ext uri="{BB962C8B-B14F-4D97-AF65-F5344CB8AC3E}">
        <p14:creationId xmlns:p14="http://schemas.microsoft.com/office/powerpoint/2010/main" val="9900471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p:cNvSpPr>
            <a:spLocks noGrp="1"/>
          </p:cNvSpPr>
          <p:nvPr>
            <p:ph type="title"/>
          </p:nvPr>
        </p:nvSpPr>
        <p:spPr>
          <a:xfrm>
            <a:off x="228600" y="152400"/>
            <a:ext cx="8458200" cy="838200"/>
          </a:xfrm>
        </p:spPr>
        <p:txBody>
          <a:bodyPr/>
          <a:lstStyle/>
          <a:p>
            <a:pPr eaLnBrk="1" hangingPunct="1"/>
            <a:r>
              <a:rPr lang="en-US" altLang="en-US" b="1" smtClean="0">
                <a:solidFill>
                  <a:srgbClr val="000099"/>
                </a:solidFill>
              </a:rPr>
              <a:t>Size</a:t>
            </a:r>
          </a:p>
        </p:txBody>
      </p:sp>
      <p:sp>
        <p:nvSpPr>
          <p:cNvPr id="302085"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36600" indent="-28257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33475" indent="-225425">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589088" indent="-225425">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43113" indent="-225425">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00313" indent="-225425"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57513" indent="-225425"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14713" indent="-225425"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71913" indent="-225425"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1D43B9BD-E334-41F8-9B6F-74C64D55CD65}" type="slidenum">
              <a:rPr lang="en-US" altLang="en-US" sz="1200" smtClean="0">
                <a:solidFill>
                  <a:srgbClr val="898989"/>
                </a:solidFill>
                <a:latin typeface="Arial" panose="020B0604020202020204" pitchFamily="34" charset="0"/>
              </a:rPr>
              <a:pPr>
                <a:spcBef>
                  <a:spcPct val="0"/>
                </a:spcBef>
                <a:buFontTx/>
                <a:buNone/>
              </a:pPr>
              <a:t>7</a:t>
            </a:fld>
            <a:endParaRPr lang="en-US" altLang="en-US" sz="1200" smtClean="0">
              <a:solidFill>
                <a:srgbClr val="898989"/>
              </a:solidFill>
              <a:latin typeface="Arial" panose="020B0604020202020204" pitchFamily="34" charset="0"/>
            </a:endParaRPr>
          </a:p>
        </p:txBody>
      </p:sp>
      <p:sp>
        <p:nvSpPr>
          <p:cNvPr id="117767" name="Rectangle 3">
            <a:extLst>
              <a:ext uri="{FF2B5EF4-FFF2-40B4-BE49-F238E27FC236}"/>
            </a:extLst>
          </p:cNvPr>
          <p:cNvSpPr txBox="1">
            <a:spLocks noChangeArrowheads="1"/>
          </p:cNvSpPr>
          <p:nvPr/>
        </p:nvSpPr>
        <p:spPr bwMode="auto">
          <a:xfrm>
            <a:off x="228600" y="1208809"/>
            <a:ext cx="8839200" cy="446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864" tIns="45422" rIns="90864" bIns="45422"/>
          <a:lstStyle>
            <a:lvl1pPr marL="342900" indent="-342900">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lnSpc>
                <a:spcPct val="90000"/>
              </a:lnSpc>
              <a:spcBef>
                <a:spcPct val="20000"/>
              </a:spcBef>
              <a:buFont typeface="Arial" pitchFamily="34" charset="0"/>
              <a:buChar char="•"/>
              <a:defRPr/>
            </a:pPr>
            <a:endParaRPr lang="en-US" altLang="en-US" sz="2400" dirty="0">
              <a:solidFill>
                <a:srgbClr val="000000"/>
              </a:solidFill>
              <a:latin typeface="Calibri" pitchFamily="34" charset="0"/>
              <a:ea typeface="MS PGothic" pitchFamily="34" charset="-128"/>
            </a:endParaRPr>
          </a:p>
          <a:p>
            <a:pPr>
              <a:defRPr/>
            </a:pPr>
            <a:r>
              <a:rPr lang="en-US" sz="2400" b="1" dirty="0">
                <a:solidFill>
                  <a:prstClr val="black"/>
                </a:solidFill>
              </a:rPr>
              <a:t>Morgan Stanley: </a:t>
            </a:r>
            <a:r>
              <a:rPr lang="en-US" sz="2400" b="1" dirty="0">
                <a:solidFill>
                  <a:srgbClr val="000066"/>
                </a:solidFill>
              </a:rPr>
              <a:t>75 Billion Devices </a:t>
            </a:r>
            <a:r>
              <a:rPr lang="en-US" sz="2400" b="1" dirty="0">
                <a:solidFill>
                  <a:prstClr val="black"/>
                </a:solidFill>
              </a:rPr>
              <a:t>Will Be Connected To</a:t>
            </a:r>
          </a:p>
          <a:p>
            <a:pPr>
              <a:defRPr/>
            </a:pPr>
            <a:r>
              <a:rPr lang="en-US" sz="2400" b="1" dirty="0">
                <a:solidFill>
                  <a:prstClr val="black"/>
                </a:solidFill>
              </a:rPr>
              <a:t>The Internet Of Things By 2020.</a:t>
            </a:r>
          </a:p>
          <a:p>
            <a:pPr>
              <a:defRPr/>
            </a:pPr>
            <a:r>
              <a:rPr lang="en-US" sz="2000" b="1" dirty="0">
                <a:solidFill>
                  <a:prstClr val="black"/>
                </a:solidFill>
              </a:rPr>
              <a:t>There are </a:t>
            </a:r>
            <a:r>
              <a:rPr lang="en-US" sz="2000" b="1" dirty="0">
                <a:solidFill>
                  <a:srgbClr val="000099"/>
                </a:solidFill>
              </a:rPr>
              <a:t>200 unique </a:t>
            </a:r>
            <a:r>
              <a:rPr lang="en-US" sz="2000" b="1" dirty="0">
                <a:solidFill>
                  <a:prstClr val="black"/>
                </a:solidFill>
              </a:rPr>
              <a:t>consumer devices or equipment that could be </a:t>
            </a:r>
          </a:p>
          <a:p>
            <a:pPr>
              <a:defRPr/>
            </a:pPr>
            <a:r>
              <a:rPr lang="en-US" sz="2000" b="1" dirty="0">
                <a:solidFill>
                  <a:prstClr val="black"/>
                </a:solidFill>
              </a:rPr>
              <a:t>connected to the Internet that have not yet done so.  </a:t>
            </a:r>
          </a:p>
          <a:p>
            <a:pPr>
              <a:defRPr/>
            </a:pPr>
            <a:r>
              <a:rPr lang="en-US" sz="2000" b="1" dirty="0">
                <a:solidFill>
                  <a:prstClr val="black"/>
                </a:solidFill>
              </a:rPr>
              <a:t>                                                                              </a:t>
            </a:r>
            <a:r>
              <a:rPr lang="en-US" sz="1600" i="1" dirty="0">
                <a:solidFill>
                  <a:prstClr val="black"/>
                </a:solidFill>
              </a:rPr>
              <a:t>Business Insider, Oct 2, 2013</a:t>
            </a:r>
          </a:p>
          <a:p>
            <a:pPr>
              <a:defRPr/>
            </a:pPr>
            <a:endParaRPr lang="en-US" sz="1600" b="1" i="1" dirty="0">
              <a:solidFill>
                <a:prstClr val="black"/>
              </a:solidFill>
            </a:endParaRPr>
          </a:p>
          <a:p>
            <a:pPr>
              <a:defRPr/>
            </a:pPr>
            <a:r>
              <a:rPr lang="en-US" sz="3600" b="1" dirty="0">
                <a:solidFill>
                  <a:srgbClr val="000000"/>
                </a:solidFill>
              </a:rPr>
              <a:t>Intel: </a:t>
            </a:r>
            <a:r>
              <a:rPr lang="en-US" sz="2400" b="1" dirty="0">
                <a:solidFill>
                  <a:srgbClr val="000066"/>
                </a:solidFill>
              </a:rPr>
              <a:t>'Internet of Things' - a trend toward</a:t>
            </a:r>
          </a:p>
          <a:p>
            <a:pPr>
              <a:defRPr/>
            </a:pPr>
            <a:r>
              <a:rPr lang="en-US" sz="2400" b="1" dirty="0">
                <a:solidFill>
                  <a:srgbClr val="000066"/>
                </a:solidFill>
              </a:rPr>
              <a:t>connecting everything from bathroom scales to skyscraper</a:t>
            </a:r>
          </a:p>
          <a:p>
            <a:pPr>
              <a:defRPr/>
            </a:pPr>
            <a:r>
              <a:rPr lang="en-US" sz="2400" b="1" dirty="0">
                <a:solidFill>
                  <a:srgbClr val="000066"/>
                </a:solidFill>
              </a:rPr>
              <a:t>ventilation Systems via the Internet - will create massive </a:t>
            </a:r>
          </a:p>
          <a:p>
            <a:pPr>
              <a:defRPr/>
            </a:pPr>
            <a:r>
              <a:rPr lang="en-US" sz="2400" b="1" dirty="0">
                <a:solidFill>
                  <a:srgbClr val="000066"/>
                </a:solidFill>
              </a:rPr>
              <a:t>demand for new electronics and software</a:t>
            </a:r>
            <a:r>
              <a:rPr lang="en-US" sz="2000" b="1" dirty="0">
                <a:solidFill>
                  <a:srgbClr val="000066"/>
                </a:solidFill>
              </a:rPr>
              <a:t>.    </a:t>
            </a:r>
          </a:p>
          <a:p>
            <a:pPr>
              <a:defRPr/>
            </a:pPr>
            <a:r>
              <a:rPr lang="en-US" sz="2000" b="1" dirty="0">
                <a:solidFill>
                  <a:srgbClr val="000066"/>
                </a:solidFill>
              </a:rPr>
              <a:t>                                                                              </a:t>
            </a:r>
            <a:r>
              <a:rPr lang="en-US" sz="1600" i="1" dirty="0">
                <a:solidFill>
                  <a:srgbClr val="000000"/>
                </a:solidFill>
              </a:rPr>
              <a:t>Reuters, Nov 5, </a:t>
            </a:r>
            <a:r>
              <a:rPr lang="en-US" sz="1600" i="1" dirty="0" smtClean="0">
                <a:solidFill>
                  <a:srgbClr val="000000"/>
                </a:solidFill>
              </a:rPr>
              <a:t>2013</a:t>
            </a:r>
            <a:endParaRPr lang="en-US" sz="2400" dirty="0">
              <a:solidFill>
                <a:srgbClr val="000000"/>
              </a:solidFill>
            </a:endParaRPr>
          </a:p>
        </p:txBody>
      </p:sp>
    </p:spTree>
    <p:extLst>
      <p:ext uri="{BB962C8B-B14F-4D97-AF65-F5344CB8AC3E}">
        <p14:creationId xmlns:p14="http://schemas.microsoft.com/office/powerpoint/2010/main" val="18357439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p:cNvSpPr>
            <a:spLocks noGrp="1"/>
          </p:cNvSpPr>
          <p:nvPr>
            <p:ph type="title"/>
          </p:nvPr>
        </p:nvSpPr>
        <p:spPr>
          <a:xfrm>
            <a:off x="228600" y="152400"/>
            <a:ext cx="8458200" cy="838200"/>
          </a:xfrm>
        </p:spPr>
        <p:txBody>
          <a:bodyPr/>
          <a:lstStyle/>
          <a:p>
            <a:pPr eaLnBrk="1" hangingPunct="1"/>
            <a:r>
              <a:rPr lang="en-US" altLang="en-US" b="1" dirty="0" smtClean="0">
                <a:solidFill>
                  <a:srgbClr val="000099"/>
                </a:solidFill>
              </a:rPr>
              <a:t>IoT Promise: Value Creation</a:t>
            </a:r>
          </a:p>
        </p:txBody>
      </p:sp>
      <p:sp>
        <p:nvSpPr>
          <p:cNvPr id="30413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36600" indent="-282575">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33475" indent="-225425">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589088" indent="-225425">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43113" indent="-225425">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00313" indent="-225425"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57513" indent="-225425"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14713" indent="-225425"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71913" indent="-225425"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BA637C62-BFB5-4D16-B552-8CA010DA89C3}" type="slidenum">
              <a:rPr lang="en-US" altLang="en-US" sz="1200" smtClean="0">
                <a:solidFill>
                  <a:srgbClr val="898989"/>
                </a:solidFill>
                <a:latin typeface="Arial" panose="020B0604020202020204" pitchFamily="34" charset="0"/>
              </a:rPr>
              <a:pPr>
                <a:spcBef>
                  <a:spcPct val="0"/>
                </a:spcBef>
                <a:buFontTx/>
                <a:buNone/>
              </a:pPr>
              <a:t>8</a:t>
            </a:fld>
            <a:endParaRPr lang="en-US" altLang="en-US" sz="1200" smtClean="0">
              <a:solidFill>
                <a:srgbClr val="898989"/>
              </a:solidFill>
              <a:latin typeface="Arial" panose="020B0604020202020204" pitchFamily="34" charset="0"/>
            </a:endParaRPr>
          </a:p>
        </p:txBody>
      </p:sp>
      <p:sp>
        <p:nvSpPr>
          <p:cNvPr id="117767" name="Rectangle 3">
            <a:extLst>
              <a:ext uri="{FF2B5EF4-FFF2-40B4-BE49-F238E27FC236}"/>
            </a:extLst>
          </p:cNvPr>
          <p:cNvSpPr txBox="1">
            <a:spLocks noChangeArrowheads="1"/>
          </p:cNvSpPr>
          <p:nvPr/>
        </p:nvSpPr>
        <p:spPr bwMode="auto">
          <a:xfrm>
            <a:off x="228600" y="1146897"/>
            <a:ext cx="88392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864" tIns="45422" rIns="90864" bIns="45422"/>
          <a:lstStyle>
            <a:lvl1pPr marL="342900" indent="-342900">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indent="0" eaLnBrk="1" hangingPunct="1">
              <a:lnSpc>
                <a:spcPct val="90000"/>
              </a:lnSpc>
              <a:spcBef>
                <a:spcPct val="20000"/>
              </a:spcBef>
              <a:defRPr/>
            </a:pPr>
            <a:r>
              <a:rPr lang="en-US" altLang="en-US" sz="2800" b="1" dirty="0">
                <a:solidFill>
                  <a:srgbClr val="000000"/>
                </a:solidFill>
                <a:latin typeface="Calibri" pitchFamily="34" charset="0"/>
                <a:ea typeface="MS PGothic" pitchFamily="34" charset="-128"/>
              </a:rPr>
              <a:t>No matter which vendor companies choose, the Internet of things </a:t>
            </a:r>
            <a:r>
              <a:rPr lang="en-US" altLang="en-US" sz="2800" b="1" dirty="0" smtClean="0">
                <a:solidFill>
                  <a:srgbClr val="000000"/>
                </a:solidFill>
                <a:latin typeface="Calibri" pitchFamily="34" charset="0"/>
                <a:ea typeface="MS PGothic" pitchFamily="34" charset="-128"/>
              </a:rPr>
              <a:t>has amazing </a:t>
            </a:r>
            <a:r>
              <a:rPr lang="en-US" altLang="en-US" sz="2800" b="1" dirty="0">
                <a:solidFill>
                  <a:srgbClr val="000000"/>
                </a:solidFill>
                <a:latin typeface="Calibri" pitchFamily="34" charset="0"/>
                <a:ea typeface="MS PGothic" pitchFamily="34" charset="-128"/>
              </a:rPr>
              <a:t>growth </a:t>
            </a:r>
            <a:r>
              <a:rPr lang="en-US" altLang="en-US" sz="2800" b="1" dirty="0" smtClean="0">
                <a:solidFill>
                  <a:srgbClr val="000000"/>
                </a:solidFill>
                <a:latin typeface="Calibri" pitchFamily="34" charset="0"/>
                <a:ea typeface="MS PGothic" pitchFamily="34" charset="-128"/>
              </a:rPr>
              <a:t>projections: </a:t>
            </a:r>
            <a:endParaRPr lang="en-US" altLang="en-US" sz="2800" b="1" dirty="0">
              <a:solidFill>
                <a:srgbClr val="000000"/>
              </a:solidFill>
              <a:latin typeface="Calibri" pitchFamily="34" charset="0"/>
              <a:ea typeface="MS PGothic" pitchFamily="34" charset="-128"/>
            </a:endParaRPr>
          </a:p>
          <a:p>
            <a:pPr marL="0" indent="0" eaLnBrk="1" hangingPunct="1">
              <a:lnSpc>
                <a:spcPct val="90000"/>
              </a:lnSpc>
              <a:spcBef>
                <a:spcPct val="20000"/>
              </a:spcBef>
              <a:defRPr/>
            </a:pPr>
            <a:endParaRPr lang="en-US" altLang="en-US" sz="2800" b="1" dirty="0">
              <a:solidFill>
                <a:srgbClr val="000000"/>
              </a:solidFill>
              <a:latin typeface="Calibri" pitchFamily="34" charset="0"/>
              <a:ea typeface="MS PGothic" pitchFamily="34" charset="-128"/>
            </a:endParaRPr>
          </a:p>
          <a:p>
            <a:pPr eaLnBrk="1" hangingPunct="1">
              <a:lnSpc>
                <a:spcPct val="90000"/>
              </a:lnSpc>
              <a:spcBef>
                <a:spcPct val="20000"/>
              </a:spcBef>
              <a:buFont typeface="Arial" panose="020B0604020202020204" pitchFamily="34" charset="0"/>
              <a:buChar char="•"/>
              <a:defRPr/>
            </a:pPr>
            <a:r>
              <a:rPr lang="en-US" altLang="en-US" sz="2800" b="1" dirty="0">
                <a:solidFill>
                  <a:srgbClr val="000000"/>
                </a:solidFill>
                <a:latin typeface="Calibri" pitchFamily="34" charset="0"/>
                <a:ea typeface="MS PGothic" pitchFamily="34" charset="-128"/>
              </a:rPr>
              <a:t>Gartner predicts that the Internet of things and personal computing will unearth more than $1.9 trillion in revenue before 2020,</a:t>
            </a:r>
          </a:p>
          <a:p>
            <a:pPr eaLnBrk="1" hangingPunct="1">
              <a:lnSpc>
                <a:spcPct val="90000"/>
              </a:lnSpc>
              <a:spcBef>
                <a:spcPct val="20000"/>
              </a:spcBef>
              <a:buFont typeface="Arial" panose="020B0604020202020204" pitchFamily="34" charset="0"/>
              <a:buChar char="•"/>
              <a:defRPr/>
            </a:pPr>
            <a:r>
              <a:rPr lang="en-US" altLang="en-US" sz="2800" b="1" dirty="0">
                <a:solidFill>
                  <a:srgbClr val="000000"/>
                </a:solidFill>
                <a:latin typeface="Calibri" pitchFamily="34" charset="0"/>
                <a:ea typeface="MS PGothic" pitchFamily="34" charset="-128"/>
              </a:rPr>
              <a:t>Cisco thinks there will be upwards of 50 billion connected devices by </a:t>
            </a:r>
            <a:r>
              <a:rPr lang="en-US" altLang="en-US" sz="2800" b="1" dirty="0" smtClean="0">
                <a:solidFill>
                  <a:srgbClr val="000000"/>
                </a:solidFill>
                <a:latin typeface="Calibri" pitchFamily="34" charset="0"/>
                <a:ea typeface="MS PGothic" pitchFamily="34" charset="-128"/>
              </a:rPr>
              <a:t>2020 </a:t>
            </a:r>
            <a:endParaRPr lang="en-US" altLang="en-US" sz="2800" b="1" dirty="0">
              <a:solidFill>
                <a:srgbClr val="000000"/>
              </a:solidFill>
              <a:latin typeface="Calibri" pitchFamily="34" charset="0"/>
              <a:ea typeface="MS PGothic" pitchFamily="34" charset="-128"/>
            </a:endParaRPr>
          </a:p>
        </p:txBody>
      </p:sp>
    </p:spTree>
    <p:extLst>
      <p:ext uri="{BB962C8B-B14F-4D97-AF65-F5344CB8AC3E}">
        <p14:creationId xmlns:p14="http://schemas.microsoft.com/office/powerpoint/2010/main" val="20096523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Title 1"/>
          <p:cNvSpPr>
            <a:spLocks noGrp="1"/>
          </p:cNvSpPr>
          <p:nvPr>
            <p:ph type="title"/>
          </p:nvPr>
        </p:nvSpPr>
        <p:spPr>
          <a:xfrm>
            <a:off x="457200" y="201613"/>
            <a:ext cx="8229600" cy="868362"/>
          </a:xfrm>
        </p:spPr>
        <p:txBody>
          <a:bodyPr/>
          <a:lstStyle/>
          <a:p>
            <a:pPr algn="ctr" eaLnBrk="1" hangingPunct="1"/>
            <a:r>
              <a:rPr lang="en-US" altLang="en-US" sz="4000" b="1" dirty="0" smtClean="0"/>
              <a:t>End-to-End IoT &amp; Big Data </a:t>
            </a:r>
          </a:p>
        </p:txBody>
      </p:sp>
      <p:sp>
        <p:nvSpPr>
          <p:cNvPr id="309251" name="Slide Number Placeholder 3"/>
          <p:cNvSpPr>
            <a:spLocks noGrp="1" noChangeArrowheads="1"/>
          </p:cNvSpPr>
          <p:nvPr>
            <p:ph type="sldNum" sz="quarter" idx="15"/>
          </p:nvPr>
        </p:nvSpPr>
        <p:spPr bwMode="auto">
          <a:xfrm>
            <a:off x="8418513" y="6410325"/>
            <a:ext cx="64135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B4B0D51-A5DB-4CB9-87AE-F75ACFB03197}" type="slidenum">
              <a:rPr lang="en-US" altLang="en-US" smtClean="0"/>
              <a:pPr/>
              <a:t>9</a:t>
            </a:fld>
            <a:endParaRPr lang="en-US" altLang="en-US" dirty="0" smtClean="0"/>
          </a:p>
        </p:txBody>
      </p:sp>
      <p:graphicFrame>
        <p:nvGraphicFramePr>
          <p:cNvPr id="309253" name="Object 3"/>
          <p:cNvGraphicFramePr>
            <a:graphicFrameLocks noChangeAspect="1"/>
          </p:cNvGraphicFramePr>
          <p:nvPr>
            <p:extLst>
              <p:ext uri="{D42A27DB-BD31-4B8C-83A1-F6EECF244321}">
                <p14:modId xmlns:p14="http://schemas.microsoft.com/office/powerpoint/2010/main" val="3902113658"/>
              </p:ext>
            </p:extLst>
          </p:nvPr>
        </p:nvGraphicFramePr>
        <p:xfrm>
          <a:off x="1128280" y="1625636"/>
          <a:ext cx="6218238" cy="4162425"/>
        </p:xfrm>
        <a:graphic>
          <a:graphicData uri="http://schemas.openxmlformats.org/presentationml/2006/ole">
            <mc:AlternateContent xmlns:mc="http://schemas.openxmlformats.org/markup-compatibility/2006">
              <mc:Choice xmlns:v="urn:schemas-microsoft-com:vml" Requires="v">
                <p:oleObj spid="_x0000_s1041" name="Visio" r:id="rId3" imgW="7375208" imgH="5606415" progId="Visio.Drawing.11">
                  <p:embed/>
                </p:oleObj>
              </mc:Choice>
              <mc:Fallback>
                <p:oleObj name="Visio" r:id="rId3" imgW="7375208" imgH="5606415"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8280" y="1625636"/>
                        <a:ext cx="6218238"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Rounded Rectangular Callout 6">
            <a:extLst>
              <a:ext uri="{FF2B5EF4-FFF2-40B4-BE49-F238E27FC236}"/>
            </a:extLst>
          </p:cNvPr>
          <p:cNvSpPr/>
          <p:nvPr/>
        </p:nvSpPr>
        <p:spPr>
          <a:xfrm>
            <a:off x="958129" y="1166668"/>
            <a:ext cx="1335087" cy="612775"/>
          </a:xfrm>
          <a:prstGeom prst="wedgeRoundRectCallout">
            <a:avLst>
              <a:gd name="adj1" fmla="val 52966"/>
              <a:gd name="adj2" fmla="val 80060"/>
              <a:gd name="adj3" fmla="val 16667"/>
            </a:avLst>
          </a:prstGeom>
        </p:spPr>
        <p:style>
          <a:lnRef idx="1">
            <a:schemeClr val="accent2"/>
          </a:lnRef>
          <a:fillRef idx="3">
            <a:schemeClr val="accent2"/>
          </a:fillRef>
          <a:effectRef idx="2">
            <a:schemeClr val="accent2"/>
          </a:effectRef>
          <a:fontRef idx="minor">
            <a:schemeClr val="lt1"/>
          </a:fontRef>
        </p:style>
        <p:txBody>
          <a:bodyPr anchor="ctr"/>
          <a:lstStyle/>
          <a:p>
            <a:pPr algn="ctr" defTabSz="457200" eaLnBrk="1" hangingPunct="1">
              <a:defRPr/>
            </a:pPr>
            <a:r>
              <a:rPr lang="en-US" sz="1200" dirty="0">
                <a:solidFill>
                  <a:prstClr val="white"/>
                </a:solidFill>
              </a:rPr>
              <a:t>Big Data Measurement</a:t>
            </a:r>
          </a:p>
        </p:txBody>
      </p:sp>
      <p:sp>
        <p:nvSpPr>
          <p:cNvPr id="8" name="Rounded Rectangular Callout 7">
            <a:extLst>
              <a:ext uri="{FF2B5EF4-FFF2-40B4-BE49-F238E27FC236}"/>
            </a:extLst>
          </p:cNvPr>
          <p:cNvSpPr/>
          <p:nvPr/>
        </p:nvSpPr>
        <p:spPr>
          <a:xfrm>
            <a:off x="2464956" y="1162195"/>
            <a:ext cx="1230312" cy="612775"/>
          </a:xfrm>
          <a:prstGeom prst="wedgeRoundRectCallout">
            <a:avLst>
              <a:gd name="adj1" fmla="val 45511"/>
              <a:gd name="adj2" fmla="val 84449"/>
              <a:gd name="adj3" fmla="val 16667"/>
            </a:avLst>
          </a:prstGeom>
        </p:spPr>
        <p:style>
          <a:lnRef idx="1">
            <a:schemeClr val="accent2"/>
          </a:lnRef>
          <a:fillRef idx="3">
            <a:schemeClr val="accent2"/>
          </a:fillRef>
          <a:effectRef idx="2">
            <a:schemeClr val="accent2"/>
          </a:effectRef>
          <a:fontRef idx="minor">
            <a:schemeClr val="lt1"/>
          </a:fontRef>
        </p:style>
        <p:txBody>
          <a:bodyPr anchor="ctr"/>
          <a:lstStyle/>
          <a:p>
            <a:pPr algn="ctr" defTabSz="457200" eaLnBrk="1" hangingPunct="1">
              <a:defRPr/>
            </a:pPr>
            <a:r>
              <a:rPr lang="en-US" sz="1200" dirty="0">
                <a:solidFill>
                  <a:prstClr val="white"/>
                </a:solidFill>
              </a:rPr>
              <a:t>Big Data Networking</a:t>
            </a:r>
          </a:p>
        </p:txBody>
      </p:sp>
      <p:sp>
        <p:nvSpPr>
          <p:cNvPr id="9" name="Rounded Rectangular Callout 8">
            <a:extLst>
              <a:ext uri="{FF2B5EF4-FFF2-40B4-BE49-F238E27FC236}"/>
            </a:extLst>
          </p:cNvPr>
          <p:cNvSpPr/>
          <p:nvPr/>
        </p:nvSpPr>
        <p:spPr>
          <a:xfrm>
            <a:off x="3990759" y="1190697"/>
            <a:ext cx="1265237" cy="612775"/>
          </a:xfrm>
          <a:prstGeom prst="wedgeRoundRectCallout">
            <a:avLst>
              <a:gd name="adj1" fmla="val 71760"/>
              <a:gd name="adj2" fmla="val 93229"/>
              <a:gd name="adj3" fmla="val 16667"/>
            </a:avLst>
          </a:prstGeom>
        </p:spPr>
        <p:style>
          <a:lnRef idx="1">
            <a:schemeClr val="accent2"/>
          </a:lnRef>
          <a:fillRef idx="3">
            <a:schemeClr val="accent2"/>
          </a:fillRef>
          <a:effectRef idx="2">
            <a:schemeClr val="accent2"/>
          </a:effectRef>
          <a:fontRef idx="minor">
            <a:schemeClr val="lt1"/>
          </a:fontRef>
        </p:style>
        <p:txBody>
          <a:bodyPr anchor="ctr"/>
          <a:lstStyle/>
          <a:p>
            <a:pPr algn="ctr" defTabSz="457200" eaLnBrk="1" hangingPunct="1">
              <a:defRPr/>
            </a:pPr>
            <a:r>
              <a:rPr lang="en-US" sz="1200" dirty="0">
                <a:solidFill>
                  <a:prstClr val="white"/>
                </a:solidFill>
              </a:rPr>
              <a:t>Big Data Management</a:t>
            </a:r>
          </a:p>
        </p:txBody>
      </p:sp>
      <p:sp>
        <p:nvSpPr>
          <p:cNvPr id="10" name="Rounded Rectangular Callout 9">
            <a:extLst>
              <a:ext uri="{FF2B5EF4-FFF2-40B4-BE49-F238E27FC236}"/>
            </a:extLst>
          </p:cNvPr>
          <p:cNvSpPr/>
          <p:nvPr/>
        </p:nvSpPr>
        <p:spPr>
          <a:xfrm>
            <a:off x="5551488" y="1212129"/>
            <a:ext cx="985837" cy="612775"/>
          </a:xfrm>
          <a:prstGeom prst="wedgeRoundRectCallout">
            <a:avLst>
              <a:gd name="adj1" fmla="val 6262"/>
              <a:gd name="adj2" fmla="val 80059"/>
              <a:gd name="adj3" fmla="val 16667"/>
            </a:avLst>
          </a:prstGeom>
        </p:spPr>
        <p:style>
          <a:lnRef idx="1">
            <a:schemeClr val="accent2"/>
          </a:lnRef>
          <a:fillRef idx="3">
            <a:schemeClr val="accent2"/>
          </a:fillRef>
          <a:effectRef idx="2">
            <a:schemeClr val="accent2"/>
          </a:effectRef>
          <a:fontRef idx="minor">
            <a:schemeClr val="lt1"/>
          </a:fontRef>
        </p:style>
        <p:txBody>
          <a:bodyPr anchor="ctr"/>
          <a:lstStyle/>
          <a:p>
            <a:pPr algn="ctr" defTabSz="457200" eaLnBrk="1" hangingPunct="1">
              <a:defRPr/>
            </a:pPr>
            <a:r>
              <a:rPr lang="en-US" sz="1200" dirty="0">
                <a:solidFill>
                  <a:prstClr val="white"/>
                </a:solidFill>
              </a:rPr>
              <a:t>Big Data Analytics</a:t>
            </a:r>
          </a:p>
        </p:txBody>
      </p:sp>
      <p:sp>
        <p:nvSpPr>
          <p:cNvPr id="11" name="Rounded Rectangular Callout 10">
            <a:extLst>
              <a:ext uri="{FF2B5EF4-FFF2-40B4-BE49-F238E27FC236}"/>
            </a:extLst>
          </p:cNvPr>
          <p:cNvSpPr/>
          <p:nvPr/>
        </p:nvSpPr>
        <p:spPr>
          <a:xfrm>
            <a:off x="6916450" y="1247775"/>
            <a:ext cx="1208088" cy="612775"/>
          </a:xfrm>
          <a:prstGeom prst="wedgeRoundRectCallout">
            <a:avLst>
              <a:gd name="adj1" fmla="val -53662"/>
              <a:gd name="adj2" fmla="val 96156"/>
              <a:gd name="adj3" fmla="val 16667"/>
            </a:avLst>
          </a:prstGeom>
        </p:spPr>
        <p:style>
          <a:lnRef idx="1">
            <a:schemeClr val="accent2"/>
          </a:lnRef>
          <a:fillRef idx="3">
            <a:schemeClr val="accent2"/>
          </a:fillRef>
          <a:effectRef idx="2">
            <a:schemeClr val="accent2"/>
          </a:effectRef>
          <a:fontRef idx="minor">
            <a:schemeClr val="lt1"/>
          </a:fontRef>
        </p:style>
        <p:txBody>
          <a:bodyPr anchor="ctr"/>
          <a:lstStyle/>
          <a:p>
            <a:pPr algn="ctr" defTabSz="457200" eaLnBrk="1" hangingPunct="1">
              <a:defRPr/>
            </a:pPr>
            <a:r>
              <a:rPr lang="en-US" sz="1200" dirty="0">
                <a:solidFill>
                  <a:prstClr val="white"/>
                </a:solidFill>
              </a:rPr>
              <a:t>Big Data Visualization</a:t>
            </a:r>
          </a:p>
        </p:txBody>
      </p:sp>
      <p:sp>
        <p:nvSpPr>
          <p:cNvPr id="12" name="Oval Callout 11">
            <a:extLst>
              <a:ext uri="{FF2B5EF4-FFF2-40B4-BE49-F238E27FC236}"/>
            </a:extLst>
          </p:cNvPr>
          <p:cNvSpPr/>
          <p:nvPr/>
        </p:nvSpPr>
        <p:spPr>
          <a:xfrm>
            <a:off x="1963738" y="6042025"/>
            <a:ext cx="1998662" cy="679450"/>
          </a:xfrm>
          <a:prstGeom prst="wedgeEllipseCallout">
            <a:avLst>
              <a:gd name="adj1" fmla="val 26701"/>
              <a:gd name="adj2" fmla="val -103790"/>
            </a:avLst>
          </a:prstGeom>
        </p:spPr>
        <p:style>
          <a:lnRef idx="1">
            <a:schemeClr val="accent1"/>
          </a:lnRef>
          <a:fillRef idx="3">
            <a:schemeClr val="accent1"/>
          </a:fillRef>
          <a:effectRef idx="2">
            <a:schemeClr val="accent1"/>
          </a:effectRef>
          <a:fontRef idx="minor">
            <a:schemeClr val="lt1"/>
          </a:fontRef>
        </p:style>
        <p:txBody>
          <a:bodyPr anchor="ctr"/>
          <a:lstStyle/>
          <a:p>
            <a:pPr algn="ctr" defTabSz="457200" eaLnBrk="1" hangingPunct="1">
              <a:defRPr/>
            </a:pPr>
            <a:r>
              <a:rPr lang="en-US" sz="1400" dirty="0">
                <a:solidFill>
                  <a:prstClr val="white"/>
                </a:solidFill>
              </a:rPr>
              <a:t>Edge/Fog Computing</a:t>
            </a:r>
          </a:p>
        </p:txBody>
      </p:sp>
      <p:sp>
        <p:nvSpPr>
          <p:cNvPr id="13" name="Oval Callout 12">
            <a:extLst>
              <a:ext uri="{FF2B5EF4-FFF2-40B4-BE49-F238E27FC236}"/>
            </a:extLst>
          </p:cNvPr>
          <p:cNvSpPr/>
          <p:nvPr/>
        </p:nvSpPr>
        <p:spPr>
          <a:xfrm>
            <a:off x="4905375" y="6005513"/>
            <a:ext cx="1998663" cy="679450"/>
          </a:xfrm>
          <a:prstGeom prst="wedgeEllipseCallout">
            <a:avLst>
              <a:gd name="adj1" fmla="val 6073"/>
              <a:gd name="adj2" fmla="val -89273"/>
            </a:avLst>
          </a:prstGeom>
        </p:spPr>
        <p:style>
          <a:lnRef idx="1">
            <a:schemeClr val="accent1"/>
          </a:lnRef>
          <a:fillRef idx="3">
            <a:schemeClr val="accent1"/>
          </a:fillRef>
          <a:effectRef idx="2">
            <a:schemeClr val="accent1"/>
          </a:effectRef>
          <a:fontRef idx="minor">
            <a:schemeClr val="lt1"/>
          </a:fontRef>
        </p:style>
        <p:txBody>
          <a:bodyPr anchor="ctr"/>
          <a:lstStyle/>
          <a:p>
            <a:pPr algn="ctr" defTabSz="457200" eaLnBrk="1" hangingPunct="1">
              <a:defRPr/>
            </a:pPr>
            <a:r>
              <a:rPr lang="en-US" sz="1400" dirty="0">
                <a:solidFill>
                  <a:prstClr val="white"/>
                </a:solidFill>
              </a:rPr>
              <a:t>Cloud Computing</a:t>
            </a:r>
          </a:p>
        </p:txBody>
      </p:sp>
      <p:sp>
        <p:nvSpPr>
          <p:cNvPr id="14" name="Rounded Rectangular Callout 13">
            <a:extLst>
              <a:ext uri="{FF2B5EF4-FFF2-40B4-BE49-F238E27FC236}"/>
            </a:extLst>
          </p:cNvPr>
          <p:cNvSpPr/>
          <p:nvPr/>
        </p:nvSpPr>
        <p:spPr>
          <a:xfrm>
            <a:off x="8002588" y="3406775"/>
            <a:ext cx="1057275" cy="1639888"/>
          </a:xfrm>
          <a:prstGeom prst="wedgeRoundRectCallout">
            <a:avLst>
              <a:gd name="adj1" fmla="val -46195"/>
              <a:gd name="adj2" fmla="val 854"/>
              <a:gd name="adj3" fmla="val 16667"/>
            </a:avLst>
          </a:prstGeom>
          <a:ln>
            <a:solidFill>
              <a:srgbClr val="FFC000"/>
            </a:solidFill>
          </a:ln>
        </p:spPr>
        <p:style>
          <a:lnRef idx="1">
            <a:schemeClr val="dk1"/>
          </a:lnRef>
          <a:fillRef idx="3">
            <a:schemeClr val="dk1"/>
          </a:fillRef>
          <a:effectRef idx="2">
            <a:schemeClr val="dk1"/>
          </a:effectRef>
          <a:fontRef idx="minor">
            <a:schemeClr val="lt1"/>
          </a:fontRef>
        </p:style>
        <p:txBody>
          <a:bodyPr anchor="ctr"/>
          <a:lstStyle/>
          <a:p>
            <a:pPr algn="ctr" defTabSz="457200" eaLnBrk="1" hangingPunct="1">
              <a:defRPr/>
            </a:pPr>
            <a:r>
              <a:rPr lang="en-US" sz="1200" dirty="0">
                <a:solidFill>
                  <a:prstClr val="white"/>
                </a:solidFill>
              </a:rPr>
              <a:t>Big Data Privacy and Security</a:t>
            </a:r>
          </a:p>
        </p:txBody>
      </p:sp>
      <p:sp>
        <p:nvSpPr>
          <p:cNvPr id="15" name="Right Brace 14">
            <a:extLst>
              <a:ext uri="{FF2B5EF4-FFF2-40B4-BE49-F238E27FC236}"/>
            </a:extLst>
          </p:cNvPr>
          <p:cNvSpPr/>
          <p:nvPr/>
        </p:nvSpPr>
        <p:spPr>
          <a:xfrm>
            <a:off x="7635875" y="2573338"/>
            <a:ext cx="298450" cy="3306762"/>
          </a:xfrm>
          <a:prstGeom prst="rightBrace">
            <a:avLst/>
          </a:prstGeom>
        </p:spPr>
        <p:style>
          <a:lnRef idx="2">
            <a:schemeClr val="accent2"/>
          </a:lnRef>
          <a:fillRef idx="0">
            <a:schemeClr val="accent2"/>
          </a:fillRef>
          <a:effectRef idx="1">
            <a:schemeClr val="accent2"/>
          </a:effectRef>
          <a:fontRef idx="minor">
            <a:schemeClr val="tx1"/>
          </a:fontRef>
        </p:style>
        <p:txBody>
          <a:bodyPr anchor="ctr"/>
          <a:lstStyle/>
          <a:p>
            <a:pPr algn="ctr" defTabSz="457200" eaLnBrk="1" hangingPunct="1">
              <a:defRPr/>
            </a:pPr>
            <a:endParaRPr lang="en-US">
              <a:solidFill>
                <a:prstClr val="black"/>
              </a:solidFill>
            </a:endParaRPr>
          </a:p>
        </p:txBody>
      </p:sp>
    </p:spTree>
    <p:extLst>
      <p:ext uri="{BB962C8B-B14F-4D97-AF65-F5344CB8AC3E}">
        <p14:creationId xmlns:p14="http://schemas.microsoft.com/office/powerpoint/2010/main" val="229199199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8349</TotalTime>
  <Words>1463</Words>
  <Application>Microsoft Office PowerPoint</Application>
  <PresentationFormat>On-screen Show (4:3)</PresentationFormat>
  <Paragraphs>309</Paragraphs>
  <Slides>32</Slides>
  <Notes>7</Notes>
  <HiddenSlides>0</HiddenSlides>
  <MMClips>0</MMClips>
  <ScaleCrop>false</ScaleCrop>
  <HeadingPairs>
    <vt:vector size="8" baseType="variant">
      <vt:variant>
        <vt:lpstr>Fonts Used</vt:lpstr>
      </vt:variant>
      <vt:variant>
        <vt:i4>16</vt:i4>
      </vt:variant>
      <vt:variant>
        <vt:lpstr>Theme</vt:lpstr>
      </vt:variant>
      <vt:variant>
        <vt:i4>2</vt:i4>
      </vt:variant>
      <vt:variant>
        <vt:lpstr>Embedded OLE Servers</vt:lpstr>
      </vt:variant>
      <vt:variant>
        <vt:i4>1</vt:i4>
      </vt:variant>
      <vt:variant>
        <vt:lpstr>Slide Titles</vt:lpstr>
      </vt:variant>
      <vt:variant>
        <vt:i4>32</vt:i4>
      </vt:variant>
    </vt:vector>
  </HeadingPairs>
  <TitlesOfParts>
    <vt:vector size="51" baseType="lpstr">
      <vt:lpstr>Arial Unicode MS</vt:lpstr>
      <vt:lpstr>ＭＳ Ｐゴシック</vt:lpstr>
      <vt:lpstr>ＭＳ Ｐゴシック</vt:lpstr>
      <vt:lpstr>Arial</vt:lpstr>
      <vt:lpstr>Arial Narrow</vt:lpstr>
      <vt:lpstr>Calibri</vt:lpstr>
      <vt:lpstr>Century Gothic</vt:lpstr>
      <vt:lpstr>Comic Sans MS</vt:lpstr>
      <vt:lpstr>Gill Sans MT</vt:lpstr>
      <vt:lpstr>Lucida Sans</vt:lpstr>
      <vt:lpstr>Perpetua</vt:lpstr>
      <vt:lpstr>Times New Roman</vt:lpstr>
      <vt:lpstr>Trajan</vt:lpstr>
      <vt:lpstr>Trajan Pro</vt:lpstr>
      <vt:lpstr>Trebuchet MS</vt:lpstr>
      <vt:lpstr>Verdana</vt:lpstr>
      <vt:lpstr>Office Theme</vt:lpstr>
      <vt:lpstr>1_Office Theme</vt:lpstr>
      <vt:lpstr>Visio</vt:lpstr>
      <vt:lpstr>PowerPoint Presentation</vt:lpstr>
      <vt:lpstr>Overview</vt:lpstr>
      <vt:lpstr>Overview; The Internet of Things</vt:lpstr>
      <vt:lpstr>IoT</vt:lpstr>
      <vt:lpstr>IoT (cont.)</vt:lpstr>
      <vt:lpstr>PowerPoint Presentation</vt:lpstr>
      <vt:lpstr>Size</vt:lpstr>
      <vt:lpstr>IoT Promise: Value Creation</vt:lpstr>
      <vt:lpstr>End-to-End IoT &amp; Big Data </vt:lpstr>
      <vt:lpstr>Example of Connected Things</vt:lpstr>
      <vt:lpstr>People Connecting to Things Source: Wei Wang, Cory Henson, Payam Barnaghi </vt:lpstr>
      <vt:lpstr>More connected wearable devcies</vt:lpstr>
      <vt:lpstr> </vt:lpstr>
      <vt:lpstr>PowerPoint Presentation</vt:lpstr>
      <vt:lpstr>PowerPoint Presentation</vt:lpstr>
      <vt:lpstr>PowerPoint Presentation</vt:lpstr>
      <vt:lpstr>Smart Objects</vt:lpstr>
      <vt:lpstr>IoT Enabled “Things”</vt:lpstr>
      <vt:lpstr>Types of Sensors</vt:lpstr>
      <vt:lpstr>Actuators</vt:lpstr>
      <vt:lpstr>Embedded Systems</vt:lpstr>
      <vt:lpstr>Embedded Systems with Network Access</vt:lpstr>
      <vt:lpstr>Network Interface</vt:lpstr>
      <vt:lpstr>5G Mobile Wireless Networks</vt:lpstr>
      <vt:lpstr>Major Requirements of 5G</vt:lpstr>
      <vt:lpstr>Centralized Architecture; Cloud RAN</vt:lpstr>
      <vt:lpstr>C-RAN Architecture</vt:lpstr>
      <vt:lpstr>Important 5G Applications</vt:lpstr>
      <vt:lpstr>Internet of Things (IoT)</vt:lpstr>
      <vt:lpstr>IoT Applications</vt:lpstr>
      <vt:lpstr>IoT</vt:lpstr>
      <vt:lpstr>Summary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TM610; Bonus Lecture on IoT</dc:title>
  <dc:creator>m</dc:creator>
  <cp:lastModifiedBy>Kevin Ryan</cp:lastModifiedBy>
  <cp:revision>250</cp:revision>
  <cp:lastPrinted>2011-05-23T20:07:26Z</cp:lastPrinted>
  <dcterms:created xsi:type="dcterms:W3CDTF">2011-04-11T04:11:36Z</dcterms:created>
  <dcterms:modified xsi:type="dcterms:W3CDTF">2018-04-26T21:39:07Z</dcterms:modified>
</cp:coreProperties>
</file>